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handoutMasterIdLst>
    <p:handoutMasterId r:id="rId25"/>
  </p:handoutMasterIdLst>
  <p:sldIdLst>
    <p:sldId id="256" r:id="rId2"/>
    <p:sldId id="266" r:id="rId3"/>
    <p:sldId id="263" r:id="rId4"/>
    <p:sldId id="264" r:id="rId5"/>
    <p:sldId id="265" r:id="rId6"/>
    <p:sldId id="267" r:id="rId7"/>
    <p:sldId id="273" r:id="rId8"/>
    <p:sldId id="257" r:id="rId9"/>
    <p:sldId id="259" r:id="rId10"/>
    <p:sldId id="258" r:id="rId11"/>
    <p:sldId id="262" r:id="rId12"/>
    <p:sldId id="268" r:id="rId13"/>
    <p:sldId id="261" r:id="rId14"/>
    <p:sldId id="278" r:id="rId15"/>
    <p:sldId id="272" r:id="rId16"/>
    <p:sldId id="274" r:id="rId17"/>
    <p:sldId id="277" r:id="rId18"/>
    <p:sldId id="276" r:id="rId19"/>
    <p:sldId id="282" r:id="rId20"/>
    <p:sldId id="275" r:id="rId21"/>
    <p:sldId id="280" r:id="rId22"/>
    <p:sldId id="269" r:id="rId23"/>
    <p:sldId id="271" r:id="rId24"/>
  </p:sldIdLst>
  <p:sldSz cx="9144000" cy="6858000" type="screen4x3"/>
  <p:notesSz cx="7077075" cy="9383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97" autoAdjust="0"/>
    <p:restoredTop sz="94660"/>
  </p:normalViewPr>
  <p:slideViewPr>
    <p:cSldViewPr>
      <p:cViewPr varScale="1">
        <p:scale>
          <a:sx n="69" d="100"/>
          <a:sy n="69" d="100"/>
        </p:scale>
        <p:origin x="-52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F:\final%20sta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final%20sta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Machine/Weights</a:t>
            </a:r>
          </a:p>
        </c:rich>
      </c:tx>
      <c:layout/>
    </c:title>
    <c:plotArea>
      <c:layout>
        <c:manualLayout>
          <c:layoutTarget val="inner"/>
          <c:xMode val="edge"/>
          <c:yMode val="edge"/>
          <c:x val="0.22697900262467191"/>
          <c:y val="0.18296660834062423"/>
          <c:w val="0.57937532808398962"/>
          <c:h val="0.75104209196072713"/>
        </c:manualLayout>
      </c:layout>
      <c:pieChart>
        <c:varyColors val="1"/>
        <c:ser>
          <c:idx val="0"/>
          <c:order val="0"/>
          <c:explosion val="5"/>
          <c:dLbls>
            <c:showCatName val="1"/>
            <c:showPercent val="1"/>
            <c:showLeaderLines val="1"/>
          </c:dLbls>
          <c:cat>
            <c:strRef>
              <c:f>Sheet1!$G$2:$M$2</c:f>
              <c:strCache>
                <c:ptCount val="7"/>
                <c:pt idx="0">
                  <c:v>Upperbody</c:v>
                </c:pt>
                <c:pt idx="1">
                  <c:v>elliptical</c:v>
                </c:pt>
                <c:pt idx="2">
                  <c:v>free</c:v>
                </c:pt>
                <c:pt idx="3">
                  <c:v>bike</c:v>
                </c:pt>
                <c:pt idx="4">
                  <c:v>swim</c:v>
                </c:pt>
                <c:pt idx="5">
                  <c:v>treadmill</c:v>
                </c:pt>
                <c:pt idx="6">
                  <c:v>lower body</c:v>
                </c:pt>
              </c:strCache>
            </c:strRef>
          </c:cat>
          <c:val>
            <c:numRef>
              <c:f>Sheet1!$G$3:$M$3</c:f>
              <c:numCache>
                <c:formatCode>General</c:formatCode>
                <c:ptCount val="7"/>
                <c:pt idx="0">
                  <c:v>11</c:v>
                </c:pt>
                <c:pt idx="1">
                  <c:v>6</c:v>
                </c:pt>
                <c:pt idx="2">
                  <c:v>6</c:v>
                </c:pt>
                <c:pt idx="3">
                  <c:v>4</c:v>
                </c:pt>
                <c:pt idx="4">
                  <c:v>4</c:v>
                </c:pt>
                <c:pt idx="5">
                  <c:v>10</c:v>
                </c:pt>
                <c:pt idx="6">
                  <c:v>4</c:v>
                </c:pt>
              </c:numCache>
            </c:numRef>
          </c:val>
        </c:ser>
        <c:dLbls>
          <c:showCatName val="1"/>
          <c:showPercent val="1"/>
        </c:dLbls>
        <c:firstSliceAng val="0"/>
      </c:pieChart>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a:t>Gender</a:t>
            </a:r>
          </a:p>
        </c:rich>
      </c:tx>
      <c:layout/>
    </c:title>
    <c:plotArea>
      <c:layout/>
      <c:pieChart>
        <c:varyColors val="1"/>
        <c:ser>
          <c:idx val="0"/>
          <c:order val="0"/>
          <c:explosion val="1"/>
          <c:dLbls>
            <c:showCatName val="1"/>
            <c:showPercent val="1"/>
            <c:showLeaderLines val="1"/>
          </c:dLbls>
          <c:cat>
            <c:strRef>
              <c:f>Sheet1!$O$3:$P$3</c:f>
              <c:strCache>
                <c:ptCount val="2"/>
                <c:pt idx="0">
                  <c:v>M</c:v>
                </c:pt>
                <c:pt idx="1">
                  <c:v>F</c:v>
                </c:pt>
              </c:strCache>
            </c:strRef>
          </c:cat>
          <c:val>
            <c:numRef>
              <c:f>Sheet1!$O$4:$P$4</c:f>
              <c:numCache>
                <c:formatCode>General</c:formatCode>
                <c:ptCount val="2"/>
                <c:pt idx="0">
                  <c:v>26</c:v>
                </c:pt>
                <c:pt idx="1">
                  <c:v>19</c:v>
                </c:pt>
              </c:numCache>
            </c:numRef>
          </c:val>
        </c:ser>
        <c:dLbls>
          <c:showCatName val="1"/>
          <c:showPercent val="1"/>
        </c:dLbls>
        <c:firstSliceAng val="0"/>
      </c:pieChart>
    </c:plotArea>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186"/>
          </a:xfrm>
          <a:prstGeom prst="rect">
            <a:avLst/>
          </a:prstGeom>
        </p:spPr>
        <p:txBody>
          <a:bodyPr vert="horz" lIns="94055" tIns="47028" rIns="94055" bIns="47028"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69186"/>
          </a:xfrm>
          <a:prstGeom prst="rect">
            <a:avLst/>
          </a:prstGeom>
        </p:spPr>
        <p:txBody>
          <a:bodyPr vert="horz" lIns="94055" tIns="47028" rIns="94055" bIns="47028" rtlCol="0"/>
          <a:lstStyle>
            <a:lvl1pPr algn="r">
              <a:defRPr sz="1200"/>
            </a:lvl1pPr>
          </a:lstStyle>
          <a:p>
            <a:fld id="{ED98B164-4928-40D1-9E20-25A956B0F74A}" type="datetimeFigureOut">
              <a:rPr lang="en-US" smtClean="0"/>
              <a:pPr/>
              <a:t>1/9/2011</a:t>
            </a:fld>
            <a:endParaRPr lang="en-US"/>
          </a:p>
        </p:txBody>
      </p:sp>
      <p:sp>
        <p:nvSpPr>
          <p:cNvPr id="4" name="Footer Placeholder 3"/>
          <p:cNvSpPr>
            <a:spLocks noGrp="1"/>
          </p:cNvSpPr>
          <p:nvPr>
            <p:ph type="ftr" sz="quarter" idx="2"/>
          </p:nvPr>
        </p:nvSpPr>
        <p:spPr>
          <a:xfrm>
            <a:off x="0" y="8912899"/>
            <a:ext cx="3066733" cy="469186"/>
          </a:xfrm>
          <a:prstGeom prst="rect">
            <a:avLst/>
          </a:prstGeom>
        </p:spPr>
        <p:txBody>
          <a:bodyPr vert="horz" lIns="94055" tIns="47028" rIns="94055" bIns="47028"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912899"/>
            <a:ext cx="3066733" cy="469186"/>
          </a:xfrm>
          <a:prstGeom prst="rect">
            <a:avLst/>
          </a:prstGeom>
        </p:spPr>
        <p:txBody>
          <a:bodyPr vert="horz" lIns="94055" tIns="47028" rIns="94055" bIns="47028" rtlCol="0" anchor="b"/>
          <a:lstStyle>
            <a:lvl1pPr algn="r">
              <a:defRPr sz="1200"/>
            </a:lvl1pPr>
          </a:lstStyle>
          <a:p>
            <a:fld id="{2E254F91-9ECD-45D5-9129-E95E38E765FC}"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D99075E4-12F6-42F2-81E9-7219B85B515C}" type="datetimeFigureOut">
              <a:rPr lang="en-US" smtClean="0"/>
              <a:pPr/>
              <a:t>1/9/2011</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1BF396E-8407-44BD-8F5D-99AE7B575FE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99075E4-12F6-42F2-81E9-7219B85B515C}" type="datetimeFigureOut">
              <a:rPr lang="en-US" smtClean="0"/>
              <a:pPr/>
              <a:t>1/9/2011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1BF396E-8407-44BD-8F5D-99AE7B575FE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D99075E4-12F6-42F2-81E9-7219B85B515C}" type="datetimeFigureOut">
              <a:rPr lang="en-US" smtClean="0"/>
              <a:pPr/>
              <a:t>1/9/2011</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1BF396E-8407-44BD-8F5D-99AE7B575FE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99075E4-12F6-42F2-81E9-7219B85B515C}" type="datetimeFigureOut">
              <a:rPr lang="en-US" smtClean="0"/>
              <a:pPr/>
              <a:t>1/9/2011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1BF396E-8407-44BD-8F5D-99AE7B575FE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D99075E4-12F6-42F2-81E9-7219B85B515C}" type="datetimeFigureOut">
              <a:rPr lang="en-US" smtClean="0"/>
              <a:pPr/>
              <a:t>1/9/2011</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71BF396E-8407-44BD-8F5D-99AE7B575FE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99075E4-12F6-42F2-81E9-7219B85B515C}" type="datetimeFigureOut">
              <a:rPr lang="en-US" smtClean="0"/>
              <a:pPr/>
              <a:t>1/9/2011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1BF396E-8407-44BD-8F5D-99AE7B575FE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99075E4-12F6-42F2-81E9-7219B85B515C}" type="datetimeFigureOut">
              <a:rPr lang="en-US" smtClean="0"/>
              <a:pPr/>
              <a:t>1/9/2011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1BF396E-8407-44BD-8F5D-99AE7B575FE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99075E4-12F6-42F2-81E9-7219B85B515C}" type="datetimeFigureOut">
              <a:rPr lang="en-US" smtClean="0"/>
              <a:pPr/>
              <a:t>1/9/2011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1BF396E-8407-44BD-8F5D-99AE7B575FE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D99075E4-12F6-42F2-81E9-7219B85B515C}" type="datetimeFigureOut">
              <a:rPr lang="en-US" smtClean="0"/>
              <a:pPr/>
              <a:t>1/9/2011</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71BF396E-8407-44BD-8F5D-99AE7B575FE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99075E4-12F6-42F2-81E9-7219B85B515C}" type="datetimeFigureOut">
              <a:rPr lang="en-US" smtClean="0"/>
              <a:pPr/>
              <a:t>1/9/2011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1BF396E-8407-44BD-8F5D-99AE7B575FE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D99075E4-12F6-42F2-81E9-7219B85B515C}" type="datetimeFigureOut">
              <a:rPr lang="en-US" smtClean="0"/>
              <a:pPr/>
              <a:t>1/9/2011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1BF396E-8407-44BD-8F5D-99AE7B575FEE}"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D99075E4-12F6-42F2-81E9-7219B85B515C}" type="datetimeFigureOut">
              <a:rPr lang="en-US" smtClean="0"/>
              <a:pPr/>
              <a:t>1/9/2011</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1BF396E-8407-44BD-8F5D-99AE7B575FE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2.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533400"/>
            <a:ext cx="6400800" cy="3276600"/>
          </a:xfrm>
        </p:spPr>
        <p:txBody>
          <a:bodyPr>
            <a:normAutofit/>
          </a:bodyPr>
          <a:lstStyle/>
          <a:p>
            <a:pPr algn="ctr"/>
            <a:r>
              <a:rPr lang="en-US" dirty="0" smtClean="0"/>
              <a:t>Final Stat Project</a:t>
            </a:r>
            <a:br>
              <a:rPr lang="en-US" dirty="0" smtClean="0"/>
            </a:br>
            <a:r>
              <a:rPr lang="en-US" dirty="0" smtClean="0"/>
              <a:t/>
            </a:r>
            <a:br>
              <a:rPr lang="en-US" dirty="0" smtClean="0"/>
            </a:br>
            <a:r>
              <a:rPr lang="en-US" dirty="0" smtClean="0"/>
              <a:t>Working Out and Gyms</a:t>
            </a:r>
            <a:endParaRPr lang="en-US" dirty="0"/>
          </a:p>
        </p:txBody>
      </p:sp>
      <p:sp>
        <p:nvSpPr>
          <p:cNvPr id="3" name="Subtitle 2"/>
          <p:cNvSpPr>
            <a:spLocks noGrp="1"/>
          </p:cNvSpPr>
          <p:nvPr>
            <p:ph type="subTitle" idx="1"/>
          </p:nvPr>
        </p:nvSpPr>
        <p:spPr>
          <a:xfrm>
            <a:off x="3124200" y="4419600"/>
            <a:ext cx="5648178" cy="1101248"/>
          </a:xfrm>
        </p:spPr>
        <p:txBody>
          <a:bodyPr/>
          <a:lstStyle/>
          <a:p>
            <a:pPr algn="ctr"/>
            <a:r>
              <a:rPr lang="en-US" sz="2800" dirty="0" smtClean="0">
                <a:latin typeface="Times New Roman" pitchFamily="18" charset="0"/>
                <a:cs typeface="Times New Roman" pitchFamily="18" charset="0"/>
              </a:rPr>
              <a:t>Tori DeCesare and Abby Cummings</a:t>
            </a:r>
          </a:p>
          <a:p>
            <a:pPr algn="ctr"/>
            <a:endParaRPr lang="en-US" dirty="0"/>
          </a:p>
        </p:txBody>
      </p:sp>
      <p:pic>
        <p:nvPicPr>
          <p:cNvPr id="5122" name="Picture 2" descr="http://www.merchandisingplaza.co.uk/images/products/11402/img2.jpg"/>
          <p:cNvPicPr>
            <a:picLocks noChangeAspect="1" noChangeArrowheads="1"/>
          </p:cNvPicPr>
          <p:nvPr/>
        </p:nvPicPr>
        <p:blipFill>
          <a:blip r:embed="rId2" cstate="print"/>
          <a:srcRect/>
          <a:stretch>
            <a:fillRect/>
          </a:stretch>
        </p:blipFill>
        <p:spPr bwMode="auto">
          <a:xfrm>
            <a:off x="0" y="0"/>
            <a:ext cx="2590800" cy="2510117"/>
          </a:xfrm>
          <a:prstGeom prst="rect">
            <a:avLst/>
          </a:prstGeom>
          <a:noFill/>
        </p:spPr>
      </p:pic>
      <p:pic>
        <p:nvPicPr>
          <p:cNvPr id="5124" name="Picture 4" descr="http://www.garlasco.com/ibl/html/images/Globo_Gym_Purple_Cobras.png"/>
          <p:cNvPicPr>
            <a:picLocks noChangeAspect="1" noChangeArrowheads="1"/>
          </p:cNvPicPr>
          <p:nvPr/>
        </p:nvPicPr>
        <p:blipFill>
          <a:blip r:embed="rId3" cstate="print"/>
          <a:srcRect/>
          <a:stretch>
            <a:fillRect/>
          </a:stretch>
        </p:blipFill>
        <p:spPr bwMode="auto">
          <a:xfrm>
            <a:off x="0" y="4419600"/>
            <a:ext cx="2590800" cy="24384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990600" y="1447800"/>
            <a:ext cx="6430241" cy="5267325"/>
          </a:xfrm>
          <a:prstGeom prst="rect">
            <a:avLst/>
          </a:prstGeom>
          <a:noFill/>
          <a:ln w="9525">
            <a:noFill/>
            <a:miter lim="800000"/>
            <a:headEnd/>
            <a:tailEnd/>
          </a:ln>
        </p:spPr>
      </p:pic>
      <p:sp>
        <p:nvSpPr>
          <p:cNvPr id="3" name="Title 2"/>
          <p:cNvSpPr>
            <a:spLocks noGrp="1"/>
          </p:cNvSpPr>
          <p:nvPr>
            <p:ph type="title"/>
          </p:nvPr>
        </p:nvSpPr>
        <p:spPr>
          <a:xfrm>
            <a:off x="457200" y="228600"/>
            <a:ext cx="7239000" cy="1143000"/>
          </a:xfrm>
        </p:spPr>
        <p:txBody>
          <a:bodyPr/>
          <a:lstStyle/>
          <a:p>
            <a:r>
              <a:rPr lang="en-US" dirty="0" smtClean="0"/>
              <a:t>Exploratory data</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7543800" cy="1143000"/>
          </a:xfrm>
        </p:spPr>
        <p:txBody>
          <a:bodyPr/>
          <a:lstStyle/>
          <a:p>
            <a:r>
              <a:rPr lang="en-US" dirty="0" smtClean="0"/>
              <a:t>Chi-squared Conditions</a:t>
            </a:r>
            <a:endParaRPr lang="en-US" dirty="0"/>
          </a:p>
        </p:txBody>
      </p:sp>
      <p:sp>
        <p:nvSpPr>
          <p:cNvPr id="4" name="Content Placeholder 3"/>
          <p:cNvSpPr>
            <a:spLocks noGrp="1"/>
          </p:cNvSpPr>
          <p:nvPr>
            <p:ph sz="half" idx="1"/>
          </p:nvPr>
        </p:nvSpPr>
        <p:spPr>
          <a:xfrm>
            <a:off x="533400" y="1600200"/>
            <a:ext cx="4038600" cy="4525963"/>
          </a:xfrm>
        </p:spPr>
        <p:txBody>
          <a:bodyPr>
            <a:normAutofit lnSpcReduction="10000"/>
          </a:bodyPr>
          <a:lstStyle/>
          <a:p>
            <a:r>
              <a:rPr lang="en-US" sz="2200" dirty="0" smtClean="0"/>
              <a:t>1) Categorical Data</a:t>
            </a:r>
          </a:p>
          <a:p>
            <a:endParaRPr lang="en-US" sz="2200" dirty="0"/>
          </a:p>
          <a:p>
            <a:endParaRPr lang="en-US" sz="2200" dirty="0" smtClean="0"/>
          </a:p>
          <a:p>
            <a:r>
              <a:rPr lang="en-US" sz="2200" dirty="0" smtClean="0"/>
              <a:t>2) Random	</a:t>
            </a:r>
          </a:p>
          <a:p>
            <a:endParaRPr lang="en-US" sz="2200" dirty="0"/>
          </a:p>
          <a:p>
            <a:r>
              <a:rPr lang="en-US" sz="2200" dirty="0" smtClean="0"/>
              <a:t>3) All expected values greater than or equal to 5</a:t>
            </a:r>
          </a:p>
          <a:p>
            <a:endParaRPr lang="en-US" sz="2200" dirty="0"/>
          </a:p>
          <a:p>
            <a:r>
              <a:rPr lang="en-US" sz="2200" dirty="0" smtClean="0"/>
              <a:t>*All conditions met</a:t>
            </a:r>
          </a:p>
          <a:p>
            <a:r>
              <a:rPr lang="en-US" sz="2200" dirty="0" smtClean="0"/>
              <a:t>*Chi-square distribution</a:t>
            </a:r>
          </a:p>
          <a:p>
            <a:r>
              <a:rPr lang="en-US" sz="2200" dirty="0" smtClean="0"/>
              <a:t>*Chi-square independence test</a:t>
            </a:r>
            <a:endParaRPr lang="en-US" sz="2200" dirty="0"/>
          </a:p>
        </p:txBody>
      </p:sp>
      <p:sp>
        <p:nvSpPr>
          <p:cNvPr id="5" name="Content Placeholder 4"/>
          <p:cNvSpPr>
            <a:spLocks noGrp="1"/>
          </p:cNvSpPr>
          <p:nvPr>
            <p:ph sz="half" idx="2"/>
          </p:nvPr>
        </p:nvSpPr>
        <p:spPr/>
        <p:txBody>
          <a:bodyPr>
            <a:normAutofit lnSpcReduction="10000"/>
          </a:bodyPr>
          <a:lstStyle/>
          <a:p>
            <a:r>
              <a:rPr lang="en-US" sz="2200" dirty="0" smtClean="0"/>
              <a:t>1) Gender and Machines/Weights used are categorical</a:t>
            </a:r>
          </a:p>
          <a:p>
            <a:r>
              <a:rPr lang="en-US" sz="2200" dirty="0" smtClean="0"/>
              <a:t>2) SRS – stated (used generator on calculator)</a:t>
            </a:r>
          </a:p>
          <a:p>
            <a:endParaRPr lang="en-US" sz="2200" dirty="0" smtClean="0"/>
          </a:p>
          <a:p>
            <a:r>
              <a:rPr lang="en-US" sz="2200" dirty="0" smtClean="0"/>
              <a:t>3) **Only two values greater than 5, but will proceed anyway</a:t>
            </a:r>
            <a:endParaRPr lang="en-US" sz="2200" dirty="0"/>
          </a:p>
        </p:txBody>
      </p:sp>
      <p:pic>
        <p:nvPicPr>
          <p:cNvPr id="6" name="Picture 2"/>
          <p:cNvPicPr>
            <a:picLocks noChangeAspect="1" noChangeArrowheads="1"/>
          </p:cNvPicPr>
          <p:nvPr/>
        </p:nvPicPr>
        <p:blipFill>
          <a:blip r:embed="rId2" cstate="print"/>
          <a:srcRect t="-13947" r="46701" b="48511"/>
          <a:stretch>
            <a:fillRect/>
          </a:stretch>
        </p:blipFill>
        <p:spPr bwMode="auto">
          <a:xfrm>
            <a:off x="4296697" y="4267200"/>
            <a:ext cx="4847303" cy="2590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7772400" cy="2057400"/>
          </a:xfrm>
        </p:spPr>
        <p:txBody>
          <a:bodyPr>
            <a:normAutofit fontScale="90000"/>
          </a:bodyPr>
          <a:lstStyle/>
          <a:p>
            <a:pPr algn="ctr"/>
            <a:r>
              <a:rPr lang="en-US" sz="3600" dirty="0" smtClean="0"/>
              <a:t>Gender vs. Machines/Weights Used</a:t>
            </a:r>
            <a:br>
              <a:rPr lang="en-US" sz="3600" dirty="0" smtClean="0"/>
            </a:br>
            <a:r>
              <a:rPr lang="en-US" sz="3600" dirty="0" smtClean="0"/>
              <a:t>Chi-Square Independence Test </a:t>
            </a:r>
            <a:br>
              <a:rPr lang="en-US" sz="3600" dirty="0" smtClean="0"/>
            </a:br>
            <a:endParaRPr lang="en-US" dirty="0"/>
          </a:p>
        </p:txBody>
      </p:sp>
      <p:sp>
        <p:nvSpPr>
          <p:cNvPr id="4" name="Content Placeholder 3"/>
          <p:cNvSpPr>
            <a:spLocks noGrp="1"/>
          </p:cNvSpPr>
          <p:nvPr>
            <p:ph idx="1"/>
          </p:nvPr>
        </p:nvSpPr>
        <p:spPr>
          <a:xfrm>
            <a:off x="457200" y="2057400"/>
            <a:ext cx="6629400" cy="3046988"/>
          </a:xfrm>
          <a:prstGeom prst="rect">
            <a:avLst/>
          </a:prstGeom>
        </p:spPr>
        <p:txBody>
          <a:bodyPr wrap="square">
            <a:spAutoFit/>
          </a:bodyPr>
          <a:lstStyle/>
          <a:p>
            <a:pPr algn="ctr"/>
            <a:r>
              <a:rPr lang="en-US" b="1" i="1" dirty="0" smtClean="0"/>
              <a:t>Null Hypothesis (Ho): </a:t>
            </a:r>
            <a:r>
              <a:rPr lang="en-US" dirty="0" smtClean="0"/>
              <a:t>There is no association between gender and the machines they used.</a:t>
            </a:r>
          </a:p>
          <a:p>
            <a:pPr algn="ctr"/>
            <a:endParaRPr lang="en-US" dirty="0" smtClean="0"/>
          </a:p>
          <a:p>
            <a:pPr algn="ctr"/>
            <a:r>
              <a:rPr lang="en-US" b="1" i="1" dirty="0" smtClean="0"/>
              <a:t>Alternative Hypothesis (Ha): </a:t>
            </a:r>
            <a:r>
              <a:rPr lang="en-US" dirty="0" smtClean="0"/>
              <a:t>There is an association between genders and the machines they used. </a:t>
            </a:r>
          </a:p>
        </p:txBody>
      </p:sp>
      <p:pic>
        <p:nvPicPr>
          <p:cNvPr id="37892" name="Picture 4" descr="http://2.bp.blogspot.com/_vPI9WR2SDuU/TQEZOVyJbjI/AAAAAAAAAvQ/IulGKXT0mSM/s1600/free-weights-or-machine_0.jpg"/>
          <p:cNvPicPr>
            <a:picLocks noChangeAspect="1" noChangeArrowheads="1"/>
          </p:cNvPicPr>
          <p:nvPr/>
        </p:nvPicPr>
        <p:blipFill>
          <a:blip r:embed="rId2" cstate="print"/>
          <a:srcRect/>
          <a:stretch>
            <a:fillRect/>
          </a:stretch>
        </p:blipFill>
        <p:spPr bwMode="auto">
          <a:xfrm>
            <a:off x="5638800" y="4800600"/>
            <a:ext cx="2696410" cy="180904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00400" y="1981200"/>
            <a:ext cx="4953000" cy="707886"/>
          </a:xfrm>
          <a:prstGeom prst="rect">
            <a:avLst/>
          </a:prstGeom>
          <a:noFill/>
        </p:spPr>
        <p:txBody>
          <a:bodyPr wrap="square" rtlCol="0">
            <a:spAutoFit/>
          </a:bodyPr>
          <a:lstStyle/>
          <a:p>
            <a:r>
              <a:rPr lang="en-US" sz="2000" u="sng" dirty="0" smtClean="0"/>
              <a:t>(2- 1.7)</a:t>
            </a:r>
            <a:r>
              <a:rPr lang="en-US" sz="2000" u="sng" baseline="30000" dirty="0" smtClean="0"/>
              <a:t>2</a:t>
            </a:r>
            <a:r>
              <a:rPr lang="en-US" sz="2000" dirty="0" smtClean="0"/>
              <a:t>      +    </a:t>
            </a:r>
            <a:r>
              <a:rPr lang="en-US" sz="2000" u="sng" dirty="0" smtClean="0"/>
              <a:t>(2–2.3)</a:t>
            </a:r>
            <a:r>
              <a:rPr lang="en-US" sz="2000" u="sng" baseline="30000" dirty="0" smtClean="0"/>
              <a:t>2</a:t>
            </a:r>
            <a:r>
              <a:rPr lang="en-US" sz="2000" dirty="0" smtClean="0"/>
              <a:t>  …    =  23.95       </a:t>
            </a:r>
            <a:endParaRPr lang="en-US" sz="2000" u="sng" dirty="0" smtClean="0"/>
          </a:p>
          <a:p>
            <a:r>
              <a:rPr lang="en-US" sz="2000" dirty="0"/>
              <a:t> </a:t>
            </a:r>
            <a:r>
              <a:rPr lang="en-US" sz="2000" dirty="0" smtClean="0"/>
              <a:t>  1.7                   2.3</a:t>
            </a:r>
            <a:endParaRPr lang="en-US" sz="2000" dirty="0"/>
          </a:p>
        </p:txBody>
      </p:sp>
      <p:grpSp>
        <p:nvGrpSpPr>
          <p:cNvPr id="5" name="Group 17"/>
          <p:cNvGrpSpPr>
            <a:grpSpLocks/>
          </p:cNvGrpSpPr>
          <p:nvPr/>
        </p:nvGrpSpPr>
        <p:grpSpPr bwMode="auto">
          <a:xfrm>
            <a:off x="-304800" y="1524000"/>
            <a:ext cx="3124200" cy="1828800"/>
            <a:chOff x="1440" y="1536"/>
            <a:chExt cx="1296" cy="384"/>
          </a:xfrm>
        </p:grpSpPr>
        <p:sp>
          <p:nvSpPr>
            <p:cNvPr id="6" name="Rectangle 16"/>
            <p:cNvSpPr>
              <a:spLocks noChangeArrowheads="1"/>
            </p:cNvSpPr>
            <p:nvPr/>
          </p:nvSpPr>
          <p:spPr bwMode="auto">
            <a:xfrm>
              <a:off x="1584" y="1536"/>
              <a:ext cx="1008" cy="384"/>
            </a:xfrm>
            <a:prstGeom prst="rect">
              <a:avLst/>
            </a:prstGeom>
            <a:solidFill>
              <a:schemeClr val="bg1"/>
            </a:solidFill>
            <a:ln w="9525">
              <a:noFill/>
              <a:miter lim="800000"/>
              <a:headEnd/>
              <a:tailEnd/>
            </a:ln>
            <a:effectLst/>
          </p:spPr>
          <p:txBody>
            <a:bodyPr wrap="none" anchor="ctr"/>
            <a:lstStyle/>
            <a:p>
              <a:endParaRPr lang="en-US">
                <a:noFill/>
              </a:endParaRPr>
            </a:p>
          </p:txBody>
        </p:sp>
        <p:pic>
          <p:nvPicPr>
            <p:cNvPr id="7" name="Picture 15" descr="ChiSq"/>
            <p:cNvPicPr>
              <a:picLocks noChangeAspect="1" noChangeArrowheads="1"/>
            </p:cNvPicPr>
            <p:nvPr/>
          </p:nvPicPr>
          <p:blipFill>
            <a:blip r:embed="rId2" cstate="print"/>
            <a:srcRect/>
            <a:stretch>
              <a:fillRect/>
            </a:stretch>
          </p:blipFill>
          <p:spPr bwMode="auto">
            <a:xfrm>
              <a:off x="1440" y="1584"/>
              <a:ext cx="1296" cy="258"/>
            </a:xfrm>
            <a:prstGeom prst="rect">
              <a:avLst/>
            </a:prstGeom>
            <a:noFill/>
            <a:ln>
              <a:noFill/>
            </a:ln>
          </p:spPr>
        </p:pic>
      </p:grpSp>
      <p:sp>
        <p:nvSpPr>
          <p:cNvPr id="8" name="Right Arrow 7"/>
          <p:cNvSpPr/>
          <p:nvPr/>
        </p:nvSpPr>
        <p:spPr>
          <a:xfrm>
            <a:off x="2438400" y="2209800"/>
            <a:ext cx="6858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0"/>
          <p:cNvSpPr>
            <a:spLocks noGrp="1"/>
          </p:cNvSpPr>
          <p:nvPr>
            <p:ph type="title"/>
          </p:nvPr>
        </p:nvSpPr>
        <p:spPr>
          <a:xfrm>
            <a:off x="228600" y="0"/>
            <a:ext cx="8001000" cy="1143000"/>
          </a:xfrm>
        </p:spPr>
        <p:txBody>
          <a:bodyPr>
            <a:normAutofit fontScale="90000"/>
          </a:bodyPr>
          <a:lstStyle/>
          <a:p>
            <a:r>
              <a:rPr lang="en-US" dirty="0" smtClean="0"/>
              <a:t>Chi-squared test of independence</a:t>
            </a:r>
            <a:endParaRPr lang="en-US" dirty="0"/>
          </a:p>
        </p:txBody>
      </p:sp>
      <p:pic>
        <p:nvPicPr>
          <p:cNvPr id="14" name="Picture 13"/>
          <p:cNvPicPr/>
          <p:nvPr/>
        </p:nvPicPr>
        <p:blipFill>
          <a:blip r:embed="rId3" cstate="print"/>
          <a:srcRect/>
          <a:stretch>
            <a:fillRect/>
          </a:stretch>
        </p:blipFill>
        <p:spPr bwMode="auto">
          <a:xfrm>
            <a:off x="1066800" y="3124200"/>
            <a:ext cx="6096000" cy="3733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1524000"/>
            <a:ext cx="7391400" cy="4137930"/>
            <a:chOff x="838200" y="3097749"/>
            <a:chExt cx="7391400" cy="2701561"/>
          </a:xfrm>
        </p:grpSpPr>
        <p:sp>
          <p:nvSpPr>
            <p:cNvPr id="3" name="TextBox 2"/>
            <p:cNvSpPr txBox="1"/>
            <p:nvPr/>
          </p:nvSpPr>
          <p:spPr>
            <a:xfrm>
              <a:off x="838200" y="3097749"/>
              <a:ext cx="4876800" cy="542539"/>
            </a:xfrm>
            <a:prstGeom prst="rect">
              <a:avLst/>
            </a:prstGeom>
            <a:noFill/>
          </p:spPr>
          <p:txBody>
            <a:bodyPr wrap="square" rtlCol="0">
              <a:spAutoFit/>
            </a:bodyPr>
            <a:lstStyle/>
            <a:p>
              <a:r>
                <a:rPr lang="en-US" sz="2400" dirty="0" smtClean="0"/>
                <a:t>P(x</a:t>
              </a:r>
              <a:r>
                <a:rPr lang="en-US" sz="2400" baseline="30000" dirty="0" smtClean="0"/>
                <a:t>2</a:t>
              </a:r>
              <a:r>
                <a:rPr lang="en-US" sz="2400" dirty="0" smtClean="0"/>
                <a:t> &gt;23.95 I </a:t>
              </a:r>
              <a:r>
                <a:rPr lang="en-US" sz="2400" dirty="0" err="1" smtClean="0"/>
                <a:t>df</a:t>
              </a:r>
              <a:r>
                <a:rPr lang="en-US" sz="2400" dirty="0" smtClean="0"/>
                <a:t> = 6) = .00053</a:t>
              </a:r>
            </a:p>
            <a:p>
              <a:r>
                <a:rPr lang="en-US" sz="2400" dirty="0" smtClean="0"/>
                <a:t>Alpha=.01   </a:t>
              </a:r>
              <a:endParaRPr lang="en-US" sz="2400" dirty="0"/>
            </a:p>
          </p:txBody>
        </p:sp>
        <p:sp>
          <p:nvSpPr>
            <p:cNvPr id="4" name="TextBox 3"/>
            <p:cNvSpPr txBox="1"/>
            <p:nvPr/>
          </p:nvSpPr>
          <p:spPr>
            <a:xfrm>
              <a:off x="3124200" y="3810000"/>
              <a:ext cx="5105400" cy="1989310"/>
            </a:xfrm>
            <a:prstGeom prst="rect">
              <a:avLst/>
            </a:prstGeom>
            <a:noFill/>
          </p:spPr>
          <p:txBody>
            <a:bodyPr wrap="square" rtlCol="0">
              <a:spAutoFit/>
            </a:bodyPr>
            <a:lstStyle/>
            <a:p>
              <a:r>
                <a:rPr lang="en-US" sz="2400" dirty="0" smtClean="0"/>
                <a:t>*We </a:t>
              </a:r>
              <a:r>
                <a:rPr lang="en-US" sz="2400" dirty="0" smtClean="0"/>
                <a:t>reject the Ho because our P-value is less than alpha (.00053 &lt; .01). </a:t>
              </a:r>
            </a:p>
            <a:p>
              <a:endParaRPr lang="en-US" sz="2400" dirty="0" smtClean="0"/>
            </a:p>
            <a:p>
              <a:r>
                <a:rPr lang="en-US" sz="2400" dirty="0" smtClean="0"/>
                <a:t>*We </a:t>
              </a:r>
              <a:r>
                <a:rPr lang="en-US" sz="2400" dirty="0" smtClean="0"/>
                <a:t>have sufficient evidence that there is an association between the genders and what machines that they use. </a:t>
              </a:r>
              <a:endParaRPr lang="en-US" sz="2400" dirty="0"/>
            </a:p>
          </p:txBody>
        </p:sp>
      </p:grpSp>
      <p:pic>
        <p:nvPicPr>
          <p:cNvPr id="5" name="Picture 2" descr="http://www.incredibody.com/images/homegym.jpg"/>
          <p:cNvPicPr>
            <a:picLocks noChangeAspect="1" noChangeArrowheads="1"/>
          </p:cNvPicPr>
          <p:nvPr/>
        </p:nvPicPr>
        <p:blipFill>
          <a:blip r:embed="rId2" cstate="print"/>
          <a:srcRect/>
          <a:stretch>
            <a:fillRect/>
          </a:stretch>
        </p:blipFill>
        <p:spPr bwMode="auto">
          <a:xfrm>
            <a:off x="-381000" y="3962400"/>
            <a:ext cx="2561049" cy="2895600"/>
          </a:xfrm>
          <a:prstGeom prst="rect">
            <a:avLst/>
          </a:prstGeom>
          <a:noFill/>
        </p:spPr>
      </p:pic>
      <p:pic>
        <p:nvPicPr>
          <p:cNvPr id="6" name="Picture 5" descr="http://aspenathleticia.com/wp-content/uploads/2008/12/lady-lifting-weights.jpg"/>
          <p:cNvPicPr>
            <a:picLocks noChangeAspect="1" noChangeArrowheads="1"/>
          </p:cNvPicPr>
          <p:nvPr/>
        </p:nvPicPr>
        <p:blipFill>
          <a:blip r:embed="rId3" cstate="print"/>
          <a:srcRect/>
          <a:stretch>
            <a:fillRect/>
          </a:stretch>
        </p:blipFill>
        <p:spPr bwMode="auto">
          <a:xfrm>
            <a:off x="7556747" y="4479925"/>
            <a:ext cx="1587253" cy="2378075"/>
          </a:xfrm>
          <a:prstGeom prst="rect">
            <a:avLst/>
          </a:prstGeom>
          <a:noFill/>
        </p:spPr>
      </p:pic>
      <p:sp>
        <p:nvSpPr>
          <p:cNvPr id="7" name="Title 10"/>
          <p:cNvSpPr txBox="1">
            <a:spLocks/>
          </p:cNvSpPr>
          <p:nvPr/>
        </p:nvSpPr>
        <p:spPr>
          <a:xfrm>
            <a:off x="0" y="228600"/>
            <a:ext cx="8915400" cy="1143000"/>
          </a:xfrm>
          <a:prstGeom prst="rect">
            <a:avLst/>
          </a:prstGeom>
        </p:spPr>
        <p:txBody>
          <a:bodyP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Chi-squared test of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independence</a:t>
            </a:r>
            <a:endParaRPr kumimoji="0" lang="en-US"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242048" cy="1143000"/>
          </a:xfrm>
        </p:spPr>
        <p:txBody>
          <a:bodyPr/>
          <a:lstStyle/>
          <a:p>
            <a:r>
              <a:rPr lang="en-US" dirty="0" smtClean="0"/>
              <a:t>T-Test Conditions</a:t>
            </a:r>
            <a:endParaRPr lang="en-US" dirty="0"/>
          </a:p>
        </p:txBody>
      </p:sp>
      <p:sp>
        <p:nvSpPr>
          <p:cNvPr id="5" name="Content Placeholder 4"/>
          <p:cNvSpPr>
            <a:spLocks noGrp="1"/>
          </p:cNvSpPr>
          <p:nvPr>
            <p:ph sz="quarter" idx="2"/>
          </p:nvPr>
        </p:nvSpPr>
        <p:spPr>
          <a:xfrm>
            <a:off x="228600" y="1676400"/>
            <a:ext cx="3810000" cy="4765160"/>
          </a:xfrm>
        </p:spPr>
        <p:txBody>
          <a:bodyPr>
            <a:normAutofit/>
          </a:bodyPr>
          <a:lstStyle/>
          <a:p>
            <a:r>
              <a:rPr lang="en-US" dirty="0" smtClean="0"/>
              <a:t>1) Random	</a:t>
            </a:r>
          </a:p>
          <a:p>
            <a:pPr>
              <a:buNone/>
            </a:pPr>
            <a:endParaRPr lang="en-US" dirty="0" smtClean="0"/>
          </a:p>
          <a:p>
            <a:r>
              <a:rPr lang="en-US" dirty="0" smtClean="0"/>
              <a:t>2) population≥10n</a:t>
            </a:r>
          </a:p>
          <a:p>
            <a:pPr lvl="1"/>
            <a:r>
              <a:rPr lang="en-US" dirty="0" smtClean="0"/>
              <a:t>Population&gt; (10)(45)</a:t>
            </a:r>
          </a:p>
          <a:p>
            <a:endParaRPr lang="en-US" dirty="0" smtClean="0"/>
          </a:p>
          <a:p>
            <a:r>
              <a:rPr lang="en-US" dirty="0" smtClean="0"/>
              <a:t>3) n ≥ 30 or Normal probability plot   </a:t>
            </a:r>
          </a:p>
          <a:p>
            <a:endParaRPr lang="en-US" dirty="0" smtClean="0"/>
          </a:p>
          <a:p>
            <a:r>
              <a:rPr lang="en-US" dirty="0" smtClean="0"/>
              <a:t>*All conditions met</a:t>
            </a:r>
          </a:p>
          <a:p>
            <a:r>
              <a:rPr lang="en-US" dirty="0" smtClean="0"/>
              <a:t>*Student’s T-distribution</a:t>
            </a:r>
          </a:p>
          <a:p>
            <a:r>
              <a:rPr lang="en-US" dirty="0" smtClean="0"/>
              <a:t>*T-Test</a:t>
            </a:r>
          </a:p>
        </p:txBody>
      </p:sp>
      <p:sp>
        <p:nvSpPr>
          <p:cNvPr id="7" name="Content Placeholder 6"/>
          <p:cNvSpPr>
            <a:spLocks noGrp="1"/>
          </p:cNvSpPr>
          <p:nvPr>
            <p:ph sz="quarter" idx="4"/>
          </p:nvPr>
        </p:nvSpPr>
        <p:spPr>
          <a:xfrm>
            <a:off x="3429000" y="1600200"/>
            <a:ext cx="4648200" cy="4419600"/>
          </a:xfrm>
        </p:spPr>
        <p:txBody>
          <a:bodyPr>
            <a:normAutofit/>
          </a:bodyPr>
          <a:lstStyle/>
          <a:p>
            <a:r>
              <a:rPr lang="en-US" dirty="0" smtClean="0"/>
              <a:t>1) SRS – stated (used generator on calculator)</a:t>
            </a:r>
          </a:p>
          <a:p>
            <a:pPr>
              <a:buNone/>
            </a:pPr>
            <a:endParaRPr lang="en-US" sz="800" dirty="0" smtClean="0"/>
          </a:p>
          <a:p>
            <a:r>
              <a:rPr lang="en-US" dirty="0" smtClean="0"/>
              <a:t>2) There are more than 450 gym members</a:t>
            </a:r>
          </a:p>
          <a:p>
            <a:endParaRPr lang="en-US" sz="800" dirty="0" smtClean="0"/>
          </a:p>
          <a:p>
            <a:r>
              <a:rPr lang="en-US" dirty="0" smtClean="0"/>
              <a:t>3) n = 45 which is greater than 30</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T-test age of gym members vs. time spent at gym</a:t>
            </a:r>
            <a:endParaRPr lang="en-US" dirty="0"/>
          </a:p>
        </p:txBody>
      </p:sp>
      <p:sp>
        <p:nvSpPr>
          <p:cNvPr id="3" name="Content Placeholder 2"/>
          <p:cNvSpPr>
            <a:spLocks noGrp="1"/>
          </p:cNvSpPr>
          <p:nvPr>
            <p:ph idx="1"/>
          </p:nvPr>
        </p:nvSpPr>
        <p:spPr>
          <a:xfrm>
            <a:off x="228600" y="1447800"/>
            <a:ext cx="6096000" cy="4953000"/>
          </a:xfrm>
        </p:spPr>
        <p:txBody>
          <a:bodyPr>
            <a:normAutofit/>
          </a:bodyPr>
          <a:lstStyle/>
          <a:p>
            <a:pPr algn="ctr"/>
            <a:r>
              <a:rPr lang="en-US" b="1" i="1" dirty="0" smtClean="0"/>
              <a:t>Null Hypothesis (Ho):</a:t>
            </a:r>
            <a:r>
              <a:rPr lang="en-US" b="1" dirty="0" smtClean="0"/>
              <a:t> </a:t>
            </a:r>
            <a:r>
              <a:rPr lang="en-US" dirty="0" smtClean="0"/>
              <a:t>µ = 45 (minutes)</a:t>
            </a:r>
          </a:p>
          <a:p>
            <a:pPr algn="ctr"/>
            <a:endParaRPr lang="en-US" dirty="0" smtClean="0"/>
          </a:p>
          <a:p>
            <a:pPr algn="ctr"/>
            <a:r>
              <a:rPr lang="en-US" b="1" i="1" dirty="0" smtClean="0"/>
              <a:t>Alternative Hypothesis (Ha):</a:t>
            </a:r>
            <a:r>
              <a:rPr lang="en-US" b="1" dirty="0" smtClean="0"/>
              <a:t> </a:t>
            </a:r>
            <a:r>
              <a:rPr lang="en-US" dirty="0" smtClean="0"/>
              <a:t>µ &gt; 45 (minutes)</a:t>
            </a:r>
          </a:p>
          <a:p>
            <a:pPr algn="ctr"/>
            <a:endParaRPr lang="en-US" dirty="0" smtClean="0"/>
          </a:p>
          <a:p>
            <a:pPr algn="ctr">
              <a:buNone/>
            </a:pPr>
            <a:endParaRPr lang="en-US" dirty="0"/>
          </a:p>
        </p:txBody>
      </p:sp>
      <p:pic>
        <p:nvPicPr>
          <p:cNvPr id="6148" name="Picture 4" descr="http://blog.wolfram.com/images/carlson/clock.gif"/>
          <p:cNvPicPr>
            <a:picLocks noChangeAspect="1" noChangeArrowheads="1"/>
          </p:cNvPicPr>
          <p:nvPr/>
        </p:nvPicPr>
        <p:blipFill>
          <a:blip r:embed="rId2" cstate="print"/>
          <a:srcRect/>
          <a:stretch>
            <a:fillRect/>
          </a:stretch>
        </p:blipFill>
        <p:spPr bwMode="auto">
          <a:xfrm>
            <a:off x="0" y="3657601"/>
            <a:ext cx="2362200" cy="2355638"/>
          </a:xfrm>
          <a:prstGeom prst="rect">
            <a:avLst/>
          </a:prstGeom>
          <a:noFill/>
        </p:spPr>
      </p:pic>
      <p:pic>
        <p:nvPicPr>
          <p:cNvPr id="7" name="Picture 6"/>
          <p:cNvPicPr/>
          <p:nvPr/>
        </p:nvPicPr>
        <p:blipFill>
          <a:blip r:embed="rId3" cstate="print"/>
          <a:srcRect/>
          <a:stretch>
            <a:fillRect/>
          </a:stretch>
        </p:blipFill>
        <p:spPr bwMode="auto">
          <a:xfrm>
            <a:off x="6324600" y="1676400"/>
            <a:ext cx="28194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1143000"/>
          </a:xfrm>
        </p:spPr>
        <p:txBody>
          <a:bodyPr/>
          <a:lstStyle/>
          <a:p>
            <a:r>
              <a:rPr lang="en-US" dirty="0" smtClean="0"/>
              <a:t>T-Test</a:t>
            </a:r>
            <a:endParaRPr lang="en-US" dirty="0"/>
          </a:p>
        </p:txBody>
      </p:sp>
      <p:sp>
        <p:nvSpPr>
          <p:cNvPr id="4" name="Rectangle 3"/>
          <p:cNvSpPr/>
          <p:nvPr/>
        </p:nvSpPr>
        <p:spPr>
          <a:xfrm>
            <a:off x="228600" y="2667000"/>
            <a:ext cx="4572000" cy="830997"/>
          </a:xfrm>
          <a:prstGeom prst="rect">
            <a:avLst/>
          </a:prstGeom>
        </p:spPr>
        <p:txBody>
          <a:bodyPr wrap="square">
            <a:spAutoFit/>
          </a:bodyPr>
          <a:lstStyle/>
          <a:p>
            <a:r>
              <a:rPr lang="en-US" sz="2400" dirty="0" smtClean="0"/>
              <a:t>P(t &gt; 7.022 I </a:t>
            </a:r>
            <a:r>
              <a:rPr lang="en-US" sz="2400" dirty="0" err="1" smtClean="0"/>
              <a:t>df</a:t>
            </a:r>
            <a:r>
              <a:rPr lang="en-US" sz="2400" dirty="0" smtClean="0"/>
              <a:t>=44) = .0001</a:t>
            </a:r>
          </a:p>
          <a:p>
            <a:r>
              <a:rPr lang="en-US" sz="2400" dirty="0" smtClean="0"/>
              <a:t>      </a:t>
            </a:r>
            <a:endParaRPr lang="en-US" sz="2400" dirty="0"/>
          </a:p>
        </p:txBody>
      </p:sp>
      <p:sp>
        <p:nvSpPr>
          <p:cNvPr id="5" name="Rectangle 4"/>
          <p:cNvSpPr/>
          <p:nvPr/>
        </p:nvSpPr>
        <p:spPr>
          <a:xfrm>
            <a:off x="2514600" y="1981200"/>
            <a:ext cx="1676400" cy="523220"/>
          </a:xfrm>
          <a:prstGeom prst="rect">
            <a:avLst/>
          </a:prstGeom>
        </p:spPr>
        <p:txBody>
          <a:bodyPr wrap="square">
            <a:spAutoFit/>
          </a:bodyPr>
          <a:lstStyle/>
          <a:p>
            <a:r>
              <a:rPr lang="en-US" sz="2800" dirty="0" smtClean="0"/>
              <a:t>T = 7.022</a:t>
            </a:r>
          </a:p>
        </p:txBody>
      </p:sp>
      <p:pic>
        <p:nvPicPr>
          <p:cNvPr id="7" name="Picture 2" descr="http://www.psych.utoronto.ca/courses/c1/chap7/chapte17.gif"/>
          <p:cNvPicPr>
            <a:picLocks noChangeAspect="1" noChangeArrowheads="1"/>
          </p:cNvPicPr>
          <p:nvPr/>
        </p:nvPicPr>
        <p:blipFill>
          <a:blip r:embed="rId2" cstate="print"/>
          <a:srcRect/>
          <a:stretch>
            <a:fillRect/>
          </a:stretch>
        </p:blipFill>
        <p:spPr bwMode="auto">
          <a:xfrm>
            <a:off x="381000" y="1295400"/>
            <a:ext cx="2057400" cy="1076921"/>
          </a:xfrm>
          <a:prstGeom prst="rect">
            <a:avLst/>
          </a:prstGeom>
          <a:noFill/>
        </p:spPr>
      </p:pic>
      <p:sp>
        <p:nvSpPr>
          <p:cNvPr id="8" name="TextBox 7"/>
          <p:cNvSpPr txBox="1"/>
          <p:nvPr/>
        </p:nvSpPr>
        <p:spPr>
          <a:xfrm>
            <a:off x="228600" y="3200400"/>
            <a:ext cx="2438400" cy="461665"/>
          </a:xfrm>
          <a:prstGeom prst="rect">
            <a:avLst/>
          </a:prstGeom>
          <a:noFill/>
        </p:spPr>
        <p:txBody>
          <a:bodyPr wrap="square" rtlCol="0">
            <a:spAutoFit/>
          </a:bodyPr>
          <a:lstStyle/>
          <a:p>
            <a:r>
              <a:rPr lang="en-US" sz="2400" dirty="0" smtClean="0"/>
              <a:t>Alpha=.01</a:t>
            </a:r>
            <a:endParaRPr lang="en-US" sz="2400" dirty="0"/>
          </a:p>
        </p:txBody>
      </p:sp>
      <p:sp>
        <p:nvSpPr>
          <p:cNvPr id="12" name="TextBox 11"/>
          <p:cNvSpPr txBox="1"/>
          <p:nvPr/>
        </p:nvSpPr>
        <p:spPr>
          <a:xfrm>
            <a:off x="304800" y="3811012"/>
            <a:ext cx="4495800" cy="3046988"/>
          </a:xfrm>
          <a:prstGeom prst="rect">
            <a:avLst/>
          </a:prstGeom>
          <a:noFill/>
        </p:spPr>
        <p:txBody>
          <a:bodyPr wrap="square" rtlCol="0">
            <a:spAutoFit/>
          </a:bodyPr>
          <a:lstStyle/>
          <a:p>
            <a:r>
              <a:rPr lang="en-US" sz="2400" dirty="0" smtClean="0"/>
              <a:t>*We </a:t>
            </a:r>
            <a:r>
              <a:rPr lang="en-US" sz="2400" dirty="0" smtClean="0"/>
              <a:t>reject the Ho because our P-value is less than alpha: </a:t>
            </a:r>
          </a:p>
          <a:p>
            <a:r>
              <a:rPr lang="en-US" sz="2400" dirty="0" smtClean="0"/>
              <a:t>(.0001 &lt; .01)</a:t>
            </a:r>
          </a:p>
          <a:p>
            <a:endParaRPr lang="en-US" sz="2400" dirty="0" smtClean="0"/>
          </a:p>
          <a:p>
            <a:r>
              <a:rPr lang="en-US" sz="2400" dirty="0" smtClean="0"/>
              <a:t>*We </a:t>
            </a:r>
            <a:r>
              <a:rPr lang="en-US" sz="2400" dirty="0" smtClean="0"/>
              <a:t>have sufficient evidence that the true average time spent at the gym is greater than 45 minutes.</a:t>
            </a:r>
            <a:endParaRPr lang="en-US" sz="2400" dirty="0"/>
          </a:p>
        </p:txBody>
      </p:sp>
      <p:pic>
        <p:nvPicPr>
          <p:cNvPr id="13" name="Picture 12"/>
          <p:cNvPicPr/>
          <p:nvPr/>
        </p:nvPicPr>
        <p:blipFill>
          <a:blip r:embed="rId3" cstate="print"/>
          <a:srcRect/>
          <a:stretch>
            <a:fillRect/>
          </a:stretch>
        </p:blipFill>
        <p:spPr bwMode="auto">
          <a:xfrm>
            <a:off x="4724400" y="1219200"/>
            <a:ext cx="4419600" cy="4267200"/>
          </a:xfrm>
          <a:prstGeom prst="rect">
            <a:avLst/>
          </a:prstGeom>
          <a:noFill/>
          <a:ln w="9525">
            <a:noFill/>
            <a:miter lim="800000"/>
            <a:headEnd/>
            <a:tailEnd/>
          </a:ln>
        </p:spPr>
      </p:pic>
      <p:sp>
        <p:nvSpPr>
          <p:cNvPr id="14" name="Down Arrow 13"/>
          <p:cNvSpPr/>
          <p:nvPr/>
        </p:nvSpPr>
        <p:spPr>
          <a:xfrm>
            <a:off x="2514600" y="1524000"/>
            <a:ext cx="3810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 interval</a:t>
            </a:r>
            <a:endParaRPr lang="en-US" dirty="0"/>
          </a:p>
        </p:txBody>
      </p:sp>
      <p:pic>
        <p:nvPicPr>
          <p:cNvPr id="31746" name="Picture 2" descr="http://www.stat.psu.edu/~lsimon/stat501wc/sp05/00review/graphics/c_i_equation.gif"/>
          <p:cNvPicPr>
            <a:picLocks noGrp="1" noChangeAspect="1" noChangeArrowheads="1"/>
          </p:cNvPicPr>
          <p:nvPr>
            <p:ph idx="1"/>
          </p:nvPr>
        </p:nvPicPr>
        <p:blipFill>
          <a:blip r:embed="rId2" cstate="print"/>
          <a:srcRect/>
          <a:stretch>
            <a:fillRect/>
          </a:stretch>
        </p:blipFill>
        <p:spPr bwMode="auto">
          <a:xfrm>
            <a:off x="304800" y="3352801"/>
            <a:ext cx="3048000" cy="1322294"/>
          </a:xfrm>
          <a:prstGeom prst="rect">
            <a:avLst/>
          </a:prstGeom>
          <a:noFill/>
        </p:spPr>
      </p:pic>
      <p:sp>
        <p:nvSpPr>
          <p:cNvPr id="5" name="TextBox 4"/>
          <p:cNvSpPr txBox="1"/>
          <p:nvPr/>
        </p:nvSpPr>
        <p:spPr>
          <a:xfrm>
            <a:off x="228600" y="1676400"/>
            <a:ext cx="4876800" cy="1384995"/>
          </a:xfrm>
          <a:prstGeom prst="rect">
            <a:avLst/>
          </a:prstGeom>
          <a:noFill/>
        </p:spPr>
        <p:txBody>
          <a:bodyPr wrap="square" rtlCol="0">
            <a:spAutoFit/>
          </a:bodyPr>
          <a:lstStyle/>
          <a:p>
            <a:r>
              <a:rPr lang="en-US" sz="2800" dirty="0" smtClean="0"/>
              <a:t>*All conditions met</a:t>
            </a:r>
          </a:p>
          <a:p>
            <a:r>
              <a:rPr lang="en-US" sz="2800" dirty="0" smtClean="0"/>
              <a:t>*Use Student’s t-distribution</a:t>
            </a:r>
          </a:p>
          <a:p>
            <a:r>
              <a:rPr lang="en-US" sz="2800" dirty="0" smtClean="0"/>
              <a:t>*T-Interval</a:t>
            </a:r>
          </a:p>
        </p:txBody>
      </p:sp>
      <p:sp>
        <p:nvSpPr>
          <p:cNvPr id="6" name="Right Arrow 5"/>
          <p:cNvSpPr/>
          <p:nvPr/>
        </p:nvSpPr>
        <p:spPr>
          <a:xfrm>
            <a:off x="3505200" y="3962400"/>
            <a:ext cx="10668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800600" y="3810000"/>
            <a:ext cx="3200400" cy="523220"/>
          </a:xfrm>
          <a:prstGeom prst="rect">
            <a:avLst/>
          </a:prstGeom>
          <a:noFill/>
        </p:spPr>
        <p:txBody>
          <a:bodyPr wrap="square" rtlCol="0">
            <a:spAutoFit/>
          </a:bodyPr>
          <a:lstStyle/>
          <a:p>
            <a:r>
              <a:rPr lang="en-US" sz="2800" dirty="0" smtClean="0"/>
              <a:t>(69.0034, 88.329)</a:t>
            </a:r>
            <a:endParaRPr lang="en-US" sz="2800" dirty="0"/>
          </a:p>
        </p:txBody>
      </p:sp>
      <p:sp>
        <p:nvSpPr>
          <p:cNvPr id="8" name="TextBox 7"/>
          <p:cNvSpPr txBox="1"/>
          <p:nvPr/>
        </p:nvSpPr>
        <p:spPr>
          <a:xfrm>
            <a:off x="4876800" y="914400"/>
            <a:ext cx="2895600" cy="523220"/>
          </a:xfrm>
          <a:prstGeom prst="rect">
            <a:avLst/>
          </a:prstGeom>
          <a:noFill/>
        </p:spPr>
        <p:txBody>
          <a:bodyPr wrap="square" rtlCol="0">
            <a:spAutoFit/>
          </a:bodyPr>
          <a:lstStyle/>
          <a:p>
            <a:r>
              <a:rPr lang="en-US" sz="2800" dirty="0" smtClean="0"/>
              <a:t>**95% confidence</a:t>
            </a:r>
            <a:endParaRPr lang="en-US" sz="2800" dirty="0"/>
          </a:p>
        </p:txBody>
      </p:sp>
      <p:sp>
        <p:nvSpPr>
          <p:cNvPr id="9" name="TextBox 8"/>
          <p:cNvSpPr txBox="1"/>
          <p:nvPr/>
        </p:nvSpPr>
        <p:spPr>
          <a:xfrm>
            <a:off x="762000" y="5029200"/>
            <a:ext cx="6096000" cy="1261884"/>
          </a:xfrm>
          <a:prstGeom prst="rect">
            <a:avLst/>
          </a:prstGeom>
          <a:noFill/>
        </p:spPr>
        <p:txBody>
          <a:bodyPr wrap="square" rtlCol="0">
            <a:spAutoFit/>
          </a:bodyPr>
          <a:lstStyle/>
          <a:p>
            <a:pPr algn="ctr"/>
            <a:r>
              <a:rPr lang="en-US" sz="2800" dirty="0" smtClean="0"/>
              <a:t>*</a:t>
            </a:r>
            <a:r>
              <a:rPr lang="en-US" sz="2400" dirty="0" smtClean="0"/>
              <a:t> We are 95% confident that the true average time spent at the gym is between 69.0034 and 88.329 minutes.</a:t>
            </a: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7543800" cy="1143000"/>
          </a:xfrm>
        </p:spPr>
        <p:txBody>
          <a:bodyPr/>
          <a:lstStyle/>
          <a:p>
            <a:r>
              <a:rPr lang="en-US" dirty="0" smtClean="0"/>
              <a:t>Chi-squared Conditions</a:t>
            </a:r>
            <a:endParaRPr lang="en-US" dirty="0"/>
          </a:p>
        </p:txBody>
      </p:sp>
      <p:sp>
        <p:nvSpPr>
          <p:cNvPr id="4" name="Content Placeholder 3"/>
          <p:cNvSpPr>
            <a:spLocks noGrp="1"/>
          </p:cNvSpPr>
          <p:nvPr>
            <p:ph sz="half" idx="1"/>
          </p:nvPr>
        </p:nvSpPr>
        <p:spPr>
          <a:xfrm>
            <a:off x="533400" y="1600200"/>
            <a:ext cx="4038600" cy="4525963"/>
          </a:xfrm>
        </p:spPr>
        <p:txBody>
          <a:bodyPr>
            <a:normAutofit lnSpcReduction="10000"/>
          </a:bodyPr>
          <a:lstStyle/>
          <a:p>
            <a:r>
              <a:rPr lang="en-US" sz="2200" dirty="0" smtClean="0"/>
              <a:t>1) Categorical Data</a:t>
            </a:r>
          </a:p>
          <a:p>
            <a:endParaRPr lang="en-US" sz="2200" dirty="0"/>
          </a:p>
          <a:p>
            <a:endParaRPr lang="en-US" sz="2200" dirty="0" smtClean="0"/>
          </a:p>
          <a:p>
            <a:r>
              <a:rPr lang="en-US" sz="2200" dirty="0" smtClean="0"/>
              <a:t>2) Random	</a:t>
            </a:r>
          </a:p>
          <a:p>
            <a:endParaRPr lang="en-US" sz="2200" dirty="0"/>
          </a:p>
          <a:p>
            <a:r>
              <a:rPr lang="en-US" sz="2200" dirty="0" smtClean="0"/>
              <a:t>3) All expected values greater than or equal to 5</a:t>
            </a:r>
          </a:p>
          <a:p>
            <a:endParaRPr lang="en-US" sz="2200" dirty="0"/>
          </a:p>
          <a:p>
            <a:r>
              <a:rPr lang="en-US" sz="2200" dirty="0" smtClean="0"/>
              <a:t>*All conditions met</a:t>
            </a:r>
          </a:p>
          <a:p>
            <a:r>
              <a:rPr lang="en-US" sz="2200" dirty="0" smtClean="0"/>
              <a:t>*Chi-squared distribution</a:t>
            </a:r>
          </a:p>
          <a:p>
            <a:r>
              <a:rPr lang="en-US" sz="2200" dirty="0" smtClean="0"/>
              <a:t>*Chi-squared independence test</a:t>
            </a:r>
            <a:endParaRPr lang="en-US" sz="2200" dirty="0"/>
          </a:p>
        </p:txBody>
      </p:sp>
      <p:sp>
        <p:nvSpPr>
          <p:cNvPr id="5" name="Content Placeholder 4"/>
          <p:cNvSpPr>
            <a:spLocks noGrp="1"/>
          </p:cNvSpPr>
          <p:nvPr>
            <p:ph sz="half" idx="2"/>
          </p:nvPr>
        </p:nvSpPr>
        <p:spPr/>
        <p:txBody>
          <a:bodyPr>
            <a:normAutofit lnSpcReduction="10000"/>
          </a:bodyPr>
          <a:lstStyle/>
          <a:p>
            <a:r>
              <a:rPr lang="en-US" sz="2200" dirty="0" smtClean="0"/>
              <a:t>1) Age range and Machines/Weights used are categorical</a:t>
            </a:r>
          </a:p>
          <a:p>
            <a:endParaRPr lang="en-US" sz="2200" dirty="0" smtClean="0"/>
          </a:p>
          <a:p>
            <a:r>
              <a:rPr lang="en-US" sz="2200" dirty="0" smtClean="0"/>
              <a:t>2) SRS – stated (used generator on calculator)</a:t>
            </a:r>
          </a:p>
          <a:p>
            <a:endParaRPr lang="en-US" sz="2200" dirty="0" smtClean="0"/>
          </a:p>
          <a:p>
            <a:r>
              <a:rPr lang="en-US" sz="2200" dirty="0" smtClean="0"/>
              <a:t>3) **All expected values less than 5, but will proceed anyway</a:t>
            </a:r>
            <a:endParaRPr lang="en-US" sz="2200" dirty="0"/>
          </a:p>
        </p:txBody>
      </p:sp>
      <p:pic>
        <p:nvPicPr>
          <p:cNvPr id="7" name="Picture 6"/>
          <p:cNvPicPr/>
          <p:nvPr/>
        </p:nvPicPr>
        <p:blipFill>
          <a:blip r:embed="rId2" cstate="print"/>
          <a:srcRect t="11027" r="22642" b="56619"/>
          <a:stretch>
            <a:fillRect/>
          </a:stretch>
        </p:blipFill>
        <p:spPr bwMode="auto">
          <a:xfrm>
            <a:off x="4343400" y="5029200"/>
            <a:ext cx="48006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topic</a:t>
            </a:r>
            <a:endParaRPr lang="en-US" dirty="0"/>
          </a:p>
        </p:txBody>
      </p:sp>
      <p:sp>
        <p:nvSpPr>
          <p:cNvPr id="3" name="Content Placeholder 2"/>
          <p:cNvSpPr>
            <a:spLocks noGrp="1"/>
          </p:cNvSpPr>
          <p:nvPr>
            <p:ph sz="half" idx="1"/>
          </p:nvPr>
        </p:nvSpPr>
        <p:spPr>
          <a:xfrm>
            <a:off x="457200" y="1600200"/>
            <a:ext cx="3520440" cy="4953000"/>
          </a:xfrm>
        </p:spPr>
        <p:txBody>
          <a:bodyPr>
            <a:normAutofit fontScale="92500" lnSpcReduction="10000"/>
          </a:bodyPr>
          <a:lstStyle/>
          <a:p>
            <a:r>
              <a:rPr lang="en-US" dirty="0" smtClean="0"/>
              <a:t>We were interested to see what gender and age groups were most likely to go to the gym to workout</a:t>
            </a:r>
          </a:p>
          <a:p>
            <a:r>
              <a:rPr lang="en-US" dirty="0" smtClean="0"/>
              <a:t>We also wished to discover what types of machines people use and the average length of the time people spent at the gym each time they go</a:t>
            </a:r>
          </a:p>
        </p:txBody>
      </p:sp>
      <p:pic>
        <p:nvPicPr>
          <p:cNvPr id="6146" name="Picture 2" descr="http://www.soc.ucsb.edu/sexinfo/images/05-08-exercise.jpg"/>
          <p:cNvPicPr>
            <a:picLocks noChangeAspect="1" noChangeArrowheads="1"/>
          </p:cNvPicPr>
          <p:nvPr/>
        </p:nvPicPr>
        <p:blipFill>
          <a:blip r:embed="rId2" cstate="print"/>
          <a:srcRect/>
          <a:stretch>
            <a:fillRect/>
          </a:stretch>
        </p:blipFill>
        <p:spPr bwMode="auto">
          <a:xfrm>
            <a:off x="4267200" y="2438400"/>
            <a:ext cx="3333750" cy="30099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001000" cy="1737360"/>
          </a:xfrm>
        </p:spPr>
        <p:txBody>
          <a:bodyPr>
            <a:normAutofit/>
          </a:bodyPr>
          <a:lstStyle/>
          <a:p>
            <a:pPr algn="ctr"/>
            <a:r>
              <a:rPr lang="en-US" dirty="0" smtClean="0"/>
              <a:t>Age vs. machine</a:t>
            </a:r>
            <a:br>
              <a:rPr lang="en-US" dirty="0" smtClean="0"/>
            </a:br>
            <a:r>
              <a:rPr lang="en-US" dirty="0" smtClean="0"/>
              <a:t>Chi-squared test- Association</a:t>
            </a:r>
            <a:endParaRPr lang="en-US" dirty="0"/>
          </a:p>
        </p:txBody>
      </p:sp>
      <p:sp>
        <p:nvSpPr>
          <p:cNvPr id="3" name="Content Placeholder 2"/>
          <p:cNvSpPr>
            <a:spLocks noGrp="1"/>
          </p:cNvSpPr>
          <p:nvPr>
            <p:ph idx="1"/>
          </p:nvPr>
        </p:nvSpPr>
        <p:spPr>
          <a:xfrm>
            <a:off x="457200" y="2011680"/>
            <a:ext cx="7239000" cy="4846320"/>
          </a:xfrm>
        </p:spPr>
        <p:txBody>
          <a:bodyPr/>
          <a:lstStyle/>
          <a:p>
            <a:pPr algn="ctr"/>
            <a:r>
              <a:rPr lang="en-US" b="1" i="1" dirty="0" smtClean="0"/>
              <a:t>Null Hypothesis (Ho): </a:t>
            </a:r>
            <a:r>
              <a:rPr lang="en-US" dirty="0" smtClean="0"/>
              <a:t>There is no association between machines used and age ranges.</a:t>
            </a:r>
          </a:p>
          <a:p>
            <a:pPr algn="ctr"/>
            <a:endParaRPr lang="en-US" dirty="0" smtClean="0"/>
          </a:p>
          <a:p>
            <a:pPr algn="ctr">
              <a:buNone/>
            </a:pPr>
            <a:endParaRPr lang="en-US" dirty="0" smtClean="0"/>
          </a:p>
          <a:p>
            <a:pPr algn="ctr"/>
            <a:r>
              <a:rPr lang="en-US" b="1" i="1" dirty="0" smtClean="0"/>
              <a:t>Alternative Hypothesis (Ha): </a:t>
            </a:r>
            <a:r>
              <a:rPr lang="en-US" dirty="0" smtClean="0"/>
              <a:t>There is an association between machine and age.</a:t>
            </a:r>
          </a:p>
          <a:p>
            <a:pPr algn="ctr">
              <a:buNone/>
            </a:pPr>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7"/>
          <p:cNvGrpSpPr>
            <a:grpSpLocks/>
          </p:cNvGrpSpPr>
          <p:nvPr/>
        </p:nvGrpSpPr>
        <p:grpSpPr bwMode="auto">
          <a:xfrm>
            <a:off x="-381000" y="457200"/>
            <a:ext cx="3124200" cy="1905000"/>
            <a:chOff x="1440" y="1536"/>
            <a:chExt cx="1296" cy="384"/>
          </a:xfrm>
        </p:grpSpPr>
        <p:sp>
          <p:nvSpPr>
            <p:cNvPr id="5" name="Rectangle 16"/>
            <p:cNvSpPr>
              <a:spLocks noChangeArrowheads="1"/>
            </p:cNvSpPr>
            <p:nvPr/>
          </p:nvSpPr>
          <p:spPr bwMode="auto">
            <a:xfrm>
              <a:off x="1584" y="1536"/>
              <a:ext cx="1008" cy="384"/>
            </a:xfrm>
            <a:prstGeom prst="rect">
              <a:avLst/>
            </a:prstGeom>
            <a:solidFill>
              <a:schemeClr val="bg1"/>
            </a:solidFill>
            <a:ln w="9525">
              <a:noFill/>
              <a:miter lim="800000"/>
              <a:headEnd/>
              <a:tailEnd/>
            </a:ln>
            <a:effectLst/>
          </p:spPr>
          <p:txBody>
            <a:bodyPr wrap="none" anchor="ctr"/>
            <a:lstStyle/>
            <a:p>
              <a:endParaRPr lang="en-US">
                <a:noFill/>
              </a:endParaRPr>
            </a:p>
          </p:txBody>
        </p:sp>
        <p:pic>
          <p:nvPicPr>
            <p:cNvPr id="6" name="Picture 15" descr="ChiSq"/>
            <p:cNvPicPr>
              <a:picLocks noChangeAspect="1" noChangeArrowheads="1"/>
            </p:cNvPicPr>
            <p:nvPr/>
          </p:nvPicPr>
          <p:blipFill>
            <a:blip r:embed="rId2" cstate="print"/>
            <a:srcRect/>
            <a:stretch>
              <a:fillRect/>
            </a:stretch>
          </p:blipFill>
          <p:spPr bwMode="auto">
            <a:xfrm>
              <a:off x="1440" y="1584"/>
              <a:ext cx="1296" cy="258"/>
            </a:xfrm>
            <a:prstGeom prst="rect">
              <a:avLst/>
            </a:prstGeom>
            <a:noFill/>
            <a:ln>
              <a:noFill/>
            </a:ln>
          </p:spPr>
        </p:pic>
      </p:grpSp>
      <p:sp>
        <p:nvSpPr>
          <p:cNvPr id="7" name="Right Arrow 6"/>
          <p:cNvSpPr/>
          <p:nvPr/>
        </p:nvSpPr>
        <p:spPr>
          <a:xfrm>
            <a:off x="2286000" y="1219200"/>
            <a:ext cx="7620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3048000" y="990600"/>
            <a:ext cx="5638800" cy="830997"/>
          </a:xfrm>
          <a:prstGeom prst="rect">
            <a:avLst/>
          </a:prstGeom>
          <a:noFill/>
        </p:spPr>
        <p:txBody>
          <a:bodyPr wrap="square" rtlCol="0">
            <a:spAutoFit/>
          </a:bodyPr>
          <a:lstStyle/>
          <a:p>
            <a:r>
              <a:rPr lang="en-US" sz="2400" dirty="0" smtClean="0"/>
              <a:t> </a:t>
            </a:r>
            <a:r>
              <a:rPr lang="en-US" sz="2400" u="sng" dirty="0" smtClean="0"/>
              <a:t>(</a:t>
            </a:r>
            <a:r>
              <a:rPr lang="en-US" sz="2400" u="sng" dirty="0" smtClean="0"/>
              <a:t>1-1)</a:t>
            </a:r>
            <a:r>
              <a:rPr lang="en-US" sz="2400" u="sng" baseline="30000" dirty="0" smtClean="0"/>
              <a:t>2</a:t>
            </a:r>
            <a:r>
              <a:rPr lang="en-US" sz="2400" baseline="30000" dirty="0" smtClean="0"/>
              <a:t>      </a:t>
            </a:r>
            <a:r>
              <a:rPr lang="en-US" sz="2400" dirty="0" smtClean="0"/>
              <a:t>+    </a:t>
            </a:r>
            <a:r>
              <a:rPr lang="en-US" sz="2400" u="sng" dirty="0" smtClean="0"/>
              <a:t>(1-1.5</a:t>
            </a:r>
            <a:r>
              <a:rPr lang="en-US" sz="2400" u="sng" dirty="0" smtClean="0"/>
              <a:t>)</a:t>
            </a:r>
            <a:r>
              <a:rPr lang="en-US" sz="2400" u="sng" baseline="30000" dirty="0" smtClean="0"/>
              <a:t>^2</a:t>
            </a:r>
            <a:r>
              <a:rPr lang="en-US" sz="2400" baseline="30000" dirty="0" smtClean="0"/>
              <a:t>  </a:t>
            </a:r>
            <a:r>
              <a:rPr lang="en-US" sz="2400" dirty="0" smtClean="0"/>
              <a:t>…   =  23.72    </a:t>
            </a:r>
            <a:r>
              <a:rPr lang="en-US" sz="2400" u="sng" dirty="0" smtClean="0"/>
              <a:t> </a:t>
            </a:r>
            <a:r>
              <a:rPr lang="en-US" sz="2400" u="sng" baseline="30000" dirty="0" smtClean="0"/>
              <a:t>  </a:t>
            </a:r>
          </a:p>
          <a:p>
            <a:r>
              <a:rPr lang="en-US" sz="2400" dirty="0" smtClean="0"/>
              <a:t>  </a:t>
            </a:r>
            <a:r>
              <a:rPr lang="en-US" sz="2400" dirty="0" smtClean="0"/>
              <a:t> 1                 1.5</a:t>
            </a:r>
            <a:endParaRPr lang="en-US" sz="2400" dirty="0"/>
          </a:p>
        </p:txBody>
      </p:sp>
      <p:sp>
        <p:nvSpPr>
          <p:cNvPr id="9" name="TextBox 8"/>
          <p:cNvSpPr txBox="1"/>
          <p:nvPr/>
        </p:nvSpPr>
        <p:spPr>
          <a:xfrm>
            <a:off x="3352800" y="2057400"/>
            <a:ext cx="4724400" cy="1384995"/>
          </a:xfrm>
          <a:prstGeom prst="rect">
            <a:avLst/>
          </a:prstGeom>
          <a:noFill/>
        </p:spPr>
        <p:txBody>
          <a:bodyPr wrap="square" rtlCol="0">
            <a:spAutoFit/>
          </a:bodyPr>
          <a:lstStyle/>
          <a:p>
            <a:r>
              <a:rPr lang="en-US" sz="2800" dirty="0" smtClean="0"/>
              <a:t>P(x2  &gt; </a:t>
            </a:r>
            <a:r>
              <a:rPr lang="en-US" sz="2800" dirty="0" smtClean="0"/>
              <a:t>23.72I </a:t>
            </a:r>
            <a:r>
              <a:rPr lang="en-US" sz="2800" dirty="0" err="1" smtClean="0"/>
              <a:t>df</a:t>
            </a:r>
            <a:r>
              <a:rPr lang="en-US" sz="2800" dirty="0" smtClean="0"/>
              <a:t>=24</a:t>
            </a:r>
            <a:r>
              <a:rPr lang="en-US" sz="2800" dirty="0" smtClean="0"/>
              <a:t>) </a:t>
            </a:r>
            <a:r>
              <a:rPr lang="en-US" sz="2800" dirty="0" smtClean="0"/>
              <a:t>= 0.48</a:t>
            </a:r>
          </a:p>
          <a:p>
            <a:r>
              <a:rPr lang="en-US" sz="2800" dirty="0" smtClean="0"/>
              <a:t>Alpha = .01</a:t>
            </a:r>
          </a:p>
          <a:p>
            <a:endParaRPr lang="en-US" sz="2800" dirty="0"/>
          </a:p>
        </p:txBody>
      </p:sp>
      <p:sp>
        <p:nvSpPr>
          <p:cNvPr id="10" name="TextBox 9"/>
          <p:cNvSpPr txBox="1"/>
          <p:nvPr/>
        </p:nvSpPr>
        <p:spPr>
          <a:xfrm>
            <a:off x="3657600" y="3124200"/>
            <a:ext cx="4419600" cy="3293209"/>
          </a:xfrm>
          <a:prstGeom prst="rect">
            <a:avLst/>
          </a:prstGeom>
          <a:noFill/>
        </p:spPr>
        <p:txBody>
          <a:bodyPr wrap="square" rtlCol="0">
            <a:spAutoFit/>
          </a:bodyPr>
          <a:lstStyle/>
          <a:p>
            <a:r>
              <a:rPr lang="en-US" sz="2600" dirty="0" smtClean="0"/>
              <a:t>*We fail to reject the Ho because the P-value is greater than our alpha: (.048  &gt; .01). </a:t>
            </a:r>
          </a:p>
          <a:p>
            <a:r>
              <a:rPr lang="en-US" sz="2600" dirty="0" smtClean="0"/>
              <a:t>*We have sufficient evidence that there is no association between age range and machines used. </a:t>
            </a:r>
            <a:endParaRPr lang="en-US" sz="2600" dirty="0"/>
          </a:p>
        </p:txBody>
      </p:sp>
      <p:sp>
        <p:nvSpPr>
          <p:cNvPr id="13" name="Title 1"/>
          <p:cNvSpPr txBox="1">
            <a:spLocks/>
          </p:cNvSpPr>
          <p:nvPr/>
        </p:nvSpPr>
        <p:spPr>
          <a:xfrm>
            <a:off x="0" y="152400"/>
            <a:ext cx="8001000" cy="13716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Age vs. machine</a:t>
            </a:r>
            <a:br>
              <a:rPr kumimoji="0" lang="en-US" sz="3800" b="1" i="0" u="none"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br>
            <a:endParaRPr kumimoji="0" lang="en-US"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pic>
        <p:nvPicPr>
          <p:cNvPr id="4098" name="Picture 2" descr="http://www.bbc.co.uk/blogs/cyclingtheamericas/training/mark-gym-bike-thumb-500x640.jpg"/>
          <p:cNvPicPr>
            <a:picLocks noChangeAspect="1" noChangeArrowheads="1"/>
          </p:cNvPicPr>
          <p:nvPr/>
        </p:nvPicPr>
        <p:blipFill>
          <a:blip r:embed="rId3" cstate="print"/>
          <a:srcRect/>
          <a:stretch>
            <a:fillRect/>
          </a:stretch>
        </p:blipFill>
        <p:spPr bwMode="auto">
          <a:xfrm>
            <a:off x="838200" y="2362200"/>
            <a:ext cx="2286000" cy="2926522"/>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1143000"/>
          </a:xfrm>
        </p:spPr>
        <p:txBody>
          <a:bodyPr/>
          <a:lstStyle/>
          <a:p>
            <a:r>
              <a:rPr lang="en-US" dirty="0" smtClean="0"/>
              <a:t>Bias/Error</a:t>
            </a:r>
            <a:endParaRPr lang="en-US" dirty="0"/>
          </a:p>
        </p:txBody>
      </p:sp>
      <p:sp>
        <p:nvSpPr>
          <p:cNvPr id="3" name="Content Placeholder 2"/>
          <p:cNvSpPr>
            <a:spLocks noGrp="1"/>
          </p:cNvSpPr>
          <p:nvPr>
            <p:ph idx="1"/>
          </p:nvPr>
        </p:nvSpPr>
        <p:spPr>
          <a:xfrm>
            <a:off x="457200" y="1609416"/>
            <a:ext cx="7391400" cy="4846320"/>
          </a:xfrm>
        </p:spPr>
        <p:txBody>
          <a:bodyPr>
            <a:normAutofit fontScale="92500" lnSpcReduction="10000"/>
          </a:bodyPr>
          <a:lstStyle/>
          <a:p>
            <a:r>
              <a:rPr lang="en-US" dirty="0" smtClean="0"/>
              <a:t>Collected data over holiday break</a:t>
            </a:r>
          </a:p>
          <a:p>
            <a:pPr lvl="1"/>
            <a:r>
              <a:rPr lang="en-US" dirty="0" smtClean="0"/>
              <a:t>More people off of work/school</a:t>
            </a:r>
          </a:p>
          <a:p>
            <a:r>
              <a:rPr lang="en-US" dirty="0" smtClean="0"/>
              <a:t>Time of day</a:t>
            </a:r>
          </a:p>
          <a:p>
            <a:pPr lvl="1"/>
            <a:r>
              <a:rPr lang="en-US" dirty="0" smtClean="0"/>
              <a:t>During afternoon, so missed morning and evening gym-goers</a:t>
            </a:r>
          </a:p>
          <a:p>
            <a:r>
              <a:rPr lang="en-US" dirty="0" smtClean="0"/>
              <a:t>For conditions not all expected values were ≥ 5, but proceeded anyway</a:t>
            </a:r>
          </a:p>
          <a:p>
            <a:r>
              <a:rPr lang="en-US" dirty="0" smtClean="0"/>
              <a:t>Planet Fitness does not have a pool and didn’t have access to Highpoint’s pool</a:t>
            </a:r>
          </a:p>
          <a:p>
            <a:r>
              <a:rPr lang="en-US" dirty="0" smtClean="0"/>
              <a:t>Went to 3 gyms in Bucks County, so can’t conclude population</a:t>
            </a:r>
          </a:p>
          <a:p>
            <a:r>
              <a:rPr lang="en-US" dirty="0" smtClean="0"/>
              <a:t>Saw people working out in groups/pairs that met all the same criteria </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670560"/>
          </a:xfrm>
        </p:spPr>
        <p:txBody>
          <a:bodyPr>
            <a:normAutofit fontScale="90000"/>
          </a:bodyPr>
          <a:lstStyle/>
          <a:p>
            <a:r>
              <a:rPr lang="en-US" dirty="0" smtClean="0"/>
              <a:t>Personal opinion/conclusion</a:t>
            </a:r>
            <a:endParaRPr lang="en-US" dirty="0"/>
          </a:p>
        </p:txBody>
      </p:sp>
      <p:sp>
        <p:nvSpPr>
          <p:cNvPr id="3" name="Content Placeholder 2"/>
          <p:cNvSpPr>
            <a:spLocks noGrp="1"/>
          </p:cNvSpPr>
          <p:nvPr>
            <p:ph idx="1"/>
          </p:nvPr>
        </p:nvSpPr>
        <p:spPr>
          <a:xfrm>
            <a:off x="457200" y="1066800"/>
            <a:ext cx="7239000" cy="5410200"/>
          </a:xfrm>
        </p:spPr>
        <p:txBody>
          <a:bodyPr>
            <a:normAutofit fontScale="92500" lnSpcReduction="20000"/>
          </a:bodyPr>
          <a:lstStyle/>
          <a:p>
            <a:r>
              <a:rPr lang="en-US" dirty="0" smtClean="0"/>
              <a:t>We thought that expense of gyms would affect age of members</a:t>
            </a:r>
          </a:p>
          <a:p>
            <a:pPr lvl="1"/>
            <a:r>
              <a:rPr lang="en-US" dirty="0" smtClean="0"/>
              <a:t>Thought that Highpoint would have generally older people, but had large teen population</a:t>
            </a:r>
          </a:p>
          <a:p>
            <a:r>
              <a:rPr lang="en-US" dirty="0" smtClean="0"/>
              <a:t>Thought that a holiday break would mean a busier gym</a:t>
            </a:r>
          </a:p>
          <a:p>
            <a:pPr lvl="1"/>
            <a:r>
              <a:rPr lang="en-US" dirty="0" smtClean="0"/>
              <a:t>Not very crowded over the week; took longer to gather 50 subject</a:t>
            </a:r>
          </a:p>
          <a:p>
            <a:pPr lvl="1"/>
            <a:r>
              <a:rPr lang="en-US" dirty="0" smtClean="0"/>
              <a:t>Probably would have been better if we observed in the early morning and evening</a:t>
            </a:r>
          </a:p>
          <a:p>
            <a:r>
              <a:rPr lang="en-US" dirty="0" smtClean="0"/>
              <a:t>Predicted that the treadmill would be the most common machine used</a:t>
            </a:r>
          </a:p>
          <a:p>
            <a:pPr lvl="1"/>
            <a:r>
              <a:rPr lang="en-US" dirty="0" smtClean="0"/>
              <a:t>2</a:t>
            </a:r>
            <a:r>
              <a:rPr lang="en-US" baseline="30000" dirty="0" smtClean="0"/>
              <a:t>nd</a:t>
            </a:r>
            <a:r>
              <a:rPr lang="en-US" dirty="0" smtClean="0"/>
              <a:t> most popular in our sample, upper body machines being the first</a:t>
            </a:r>
          </a:p>
          <a:p>
            <a:r>
              <a:rPr lang="en-US" dirty="0" smtClean="0"/>
              <a:t>Surprises</a:t>
            </a:r>
          </a:p>
          <a:p>
            <a:pPr lvl="1"/>
            <a:r>
              <a:rPr lang="en-US" dirty="0" smtClean="0"/>
              <a:t>Many 50-60 year old gym-goers</a:t>
            </a:r>
          </a:p>
          <a:p>
            <a:pPr lvl="1"/>
            <a:r>
              <a:rPr lang="en-US" dirty="0" smtClean="0"/>
              <a:t>Many people who work out longer than an hour</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Gyms</a:t>
            </a:r>
            <a:endParaRPr lang="en-US" dirty="0"/>
          </a:p>
        </p:txBody>
      </p:sp>
      <p:sp>
        <p:nvSpPr>
          <p:cNvPr id="3" name="Content Placeholder 2"/>
          <p:cNvSpPr>
            <a:spLocks noGrp="1"/>
          </p:cNvSpPr>
          <p:nvPr>
            <p:ph idx="1"/>
          </p:nvPr>
        </p:nvSpPr>
        <p:spPr/>
        <p:txBody>
          <a:bodyPr/>
          <a:lstStyle/>
          <a:p>
            <a:r>
              <a:rPr lang="en-US" dirty="0" smtClean="0"/>
              <a:t>“Gym” comes from Greek word “</a:t>
            </a:r>
            <a:r>
              <a:rPr lang="en-US" dirty="0" err="1" smtClean="0"/>
              <a:t>gymnasion</a:t>
            </a:r>
            <a:r>
              <a:rPr lang="en-US" dirty="0" smtClean="0"/>
              <a:t>” ~ places where athletes trained for games </a:t>
            </a:r>
          </a:p>
          <a:p>
            <a:pPr lvl="1"/>
            <a:r>
              <a:rPr lang="en-US" dirty="0" smtClean="0"/>
              <a:t>Ex. Olympics</a:t>
            </a:r>
          </a:p>
          <a:p>
            <a:r>
              <a:rPr lang="en-US" dirty="0" smtClean="0"/>
              <a:t>Interestingly enough Greek word “</a:t>
            </a:r>
            <a:r>
              <a:rPr lang="en-US" dirty="0" err="1" smtClean="0"/>
              <a:t>gymnos</a:t>
            </a:r>
            <a:r>
              <a:rPr lang="en-US" dirty="0" smtClean="0"/>
              <a:t>”~naked</a:t>
            </a:r>
          </a:p>
          <a:p>
            <a:pPr lvl="1"/>
            <a:r>
              <a:rPr lang="en-US" dirty="0" smtClean="0"/>
              <a:t>Used to perform in the nude…</a:t>
            </a:r>
          </a:p>
          <a:p>
            <a:r>
              <a:rPr lang="en-US" dirty="0" smtClean="0"/>
              <a:t>Gyms disappeared during Renaissance and Medieval times</a:t>
            </a:r>
          </a:p>
          <a:p>
            <a:r>
              <a:rPr lang="en-US" dirty="0" smtClean="0"/>
              <a:t>Made a comeback 19</a:t>
            </a:r>
            <a:r>
              <a:rPr lang="en-US" baseline="30000" dirty="0" smtClean="0"/>
              <a:t>th</a:t>
            </a:r>
            <a:r>
              <a:rPr lang="en-US" dirty="0" smtClean="0"/>
              <a:t> century</a:t>
            </a:r>
          </a:p>
          <a:p>
            <a:pPr lvl="1"/>
            <a:r>
              <a:rPr lang="en-US" dirty="0" smtClean="0"/>
              <a:t>Built in schools and colleges</a:t>
            </a:r>
            <a:endParaRPr lang="en-US" dirty="0"/>
          </a:p>
        </p:txBody>
      </p:sp>
      <p:pic>
        <p:nvPicPr>
          <p:cNvPr id="22530" name="Picture 2" descr="http://www.heliograph.com/trmgs/trmgs2/gym.GIF"/>
          <p:cNvPicPr>
            <a:picLocks noChangeAspect="1" noChangeArrowheads="1"/>
          </p:cNvPicPr>
          <p:nvPr/>
        </p:nvPicPr>
        <p:blipFill>
          <a:blip r:embed="rId2" cstate="print"/>
          <a:srcRect/>
          <a:stretch>
            <a:fillRect/>
          </a:stretch>
        </p:blipFill>
        <p:spPr bwMode="auto">
          <a:xfrm>
            <a:off x="5486400" y="4724400"/>
            <a:ext cx="3257550" cy="193357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gyms Cont.</a:t>
            </a:r>
            <a:endParaRPr lang="en-US" dirty="0"/>
          </a:p>
        </p:txBody>
      </p:sp>
      <p:sp>
        <p:nvSpPr>
          <p:cNvPr id="3" name="Content Placeholder 2"/>
          <p:cNvSpPr>
            <a:spLocks noGrp="1"/>
          </p:cNvSpPr>
          <p:nvPr>
            <p:ph idx="1"/>
          </p:nvPr>
        </p:nvSpPr>
        <p:spPr/>
        <p:txBody>
          <a:bodyPr/>
          <a:lstStyle/>
          <a:p>
            <a:r>
              <a:rPr lang="en-US" dirty="0" smtClean="0"/>
              <a:t>Boxing gyms popular in 1930’s</a:t>
            </a:r>
          </a:p>
          <a:p>
            <a:pPr lvl="1"/>
            <a:r>
              <a:rPr lang="en-US" dirty="0" smtClean="0"/>
              <a:t>Not for general exercise</a:t>
            </a:r>
          </a:p>
          <a:p>
            <a:r>
              <a:rPr lang="en-US" dirty="0" smtClean="0"/>
              <a:t>Gold’s gym chain founded 1965 in CA</a:t>
            </a:r>
          </a:p>
          <a:p>
            <a:pPr lvl="1"/>
            <a:r>
              <a:rPr lang="en-US" dirty="0" smtClean="0"/>
              <a:t>Now 600 Gold’s gyms in 27 different countries, 3 million members world wide</a:t>
            </a:r>
          </a:p>
          <a:p>
            <a:r>
              <a:rPr lang="en-US" dirty="0" smtClean="0"/>
              <a:t>1980’s LA Fitness created and 24 Hour Fitness</a:t>
            </a:r>
          </a:p>
          <a:p>
            <a:r>
              <a:rPr lang="en-US" dirty="0" smtClean="0"/>
              <a:t>1990’s gyms became massively popular</a:t>
            </a:r>
          </a:p>
          <a:p>
            <a:pPr lvl="1"/>
            <a:r>
              <a:rPr lang="en-US" dirty="0" smtClean="0"/>
              <a:t>Celebrities encouraged memberships</a:t>
            </a:r>
          </a:p>
          <a:p>
            <a:pPr lvl="1"/>
            <a:endParaRPr lang="en-US" dirty="0"/>
          </a:p>
        </p:txBody>
      </p:sp>
      <p:pic>
        <p:nvPicPr>
          <p:cNvPr id="21506" name="Picture 2" descr="http://www.dallasvoice.com/wp-content/uploads/2010/10/GoldsGym_Logo.jpg"/>
          <p:cNvPicPr>
            <a:picLocks noChangeAspect="1" noChangeArrowheads="1"/>
          </p:cNvPicPr>
          <p:nvPr/>
        </p:nvPicPr>
        <p:blipFill>
          <a:blip r:embed="rId2" cstate="print"/>
          <a:srcRect/>
          <a:stretch>
            <a:fillRect/>
          </a:stretch>
        </p:blipFill>
        <p:spPr bwMode="auto">
          <a:xfrm>
            <a:off x="6096000" y="457200"/>
            <a:ext cx="2046928" cy="204309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exercise</a:t>
            </a:r>
            <a:endParaRPr lang="en-US" dirty="0"/>
          </a:p>
        </p:txBody>
      </p:sp>
      <p:sp>
        <p:nvSpPr>
          <p:cNvPr id="3" name="Content Placeholder 2"/>
          <p:cNvSpPr>
            <a:spLocks noGrp="1"/>
          </p:cNvSpPr>
          <p:nvPr>
            <p:ph idx="1"/>
          </p:nvPr>
        </p:nvSpPr>
        <p:spPr/>
        <p:txBody>
          <a:bodyPr>
            <a:normAutofit lnSpcReduction="10000"/>
          </a:bodyPr>
          <a:lstStyle/>
          <a:p>
            <a:r>
              <a:rPr lang="en-US" dirty="0" smtClean="0"/>
              <a:t>“Exercise is physical activity that is planned, structured, and repetitive for the purpose of conditioning any part of the body. Exercise is utilized to improve health, maintain fitness and is important as a means of physical rehabilitation” (medical dictionary)</a:t>
            </a:r>
          </a:p>
          <a:p>
            <a:r>
              <a:rPr lang="en-US" dirty="0" smtClean="0"/>
              <a:t>1950’s lack of physical activity</a:t>
            </a:r>
          </a:p>
          <a:p>
            <a:pPr lvl="1"/>
            <a:r>
              <a:rPr lang="en-US" dirty="0" smtClean="0"/>
              <a:t>Bodies developing heart disease &amp; diabetes</a:t>
            </a:r>
          </a:p>
          <a:p>
            <a:r>
              <a:rPr lang="en-US" dirty="0" smtClean="0"/>
              <a:t>By 1970’s strength, cardiovascular heath and stretching were popular exercise choices</a:t>
            </a:r>
          </a:p>
          <a:p>
            <a:r>
              <a:rPr lang="en-US" dirty="0" smtClean="0"/>
              <a:t>Soon enough treadmills, elliptical, leg presses and bikes took exercise to new level</a:t>
            </a:r>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762000"/>
          </a:xfrm>
        </p:spPr>
        <p:txBody>
          <a:bodyPr/>
          <a:lstStyle/>
          <a:p>
            <a:r>
              <a:rPr lang="en-US" dirty="0" smtClean="0"/>
              <a:t>Procedure-data collection</a:t>
            </a:r>
            <a:endParaRPr lang="en-US" dirty="0"/>
          </a:p>
        </p:txBody>
      </p:sp>
      <p:sp>
        <p:nvSpPr>
          <p:cNvPr id="3" name="Content Placeholder 2"/>
          <p:cNvSpPr>
            <a:spLocks noGrp="1"/>
          </p:cNvSpPr>
          <p:nvPr>
            <p:ph idx="1"/>
          </p:nvPr>
        </p:nvSpPr>
        <p:spPr>
          <a:xfrm>
            <a:off x="457200" y="1066800"/>
            <a:ext cx="6934200" cy="5638800"/>
          </a:xfrm>
        </p:spPr>
        <p:txBody>
          <a:bodyPr>
            <a:normAutofit fontScale="92500" lnSpcReduction="20000"/>
          </a:bodyPr>
          <a:lstStyle/>
          <a:p>
            <a:r>
              <a:rPr lang="en-US" dirty="0" smtClean="0"/>
              <a:t>Went to 3 different gyms (Planet Fitness, LA Fitness and PSC Highpoint)</a:t>
            </a:r>
          </a:p>
          <a:p>
            <a:r>
              <a:rPr lang="en-US" dirty="0" smtClean="0"/>
              <a:t>At each gym we noted the first 50 people we saw and wrote down their gender and the primary exercise equipment they use</a:t>
            </a:r>
          </a:p>
          <a:p>
            <a:r>
              <a:rPr lang="en-US" dirty="0" smtClean="0"/>
              <a:t>Asked person what age range they were in and the approximate time they spent working out in a visit</a:t>
            </a:r>
          </a:p>
          <a:p>
            <a:pPr lvl="1"/>
            <a:r>
              <a:rPr lang="en-US" dirty="0" smtClean="0"/>
              <a:t>Used 10 year age increments (ex. 20-30) and rounded to the nearest 30 minute increment for time spent (ex. 30, 60, 90…) </a:t>
            </a:r>
          </a:p>
          <a:p>
            <a:r>
              <a:rPr lang="en-US" dirty="0" smtClean="0"/>
              <a:t>We categorized the equipment the individuals used </a:t>
            </a:r>
          </a:p>
          <a:p>
            <a:pPr lvl="1"/>
            <a:r>
              <a:rPr lang="en-US" dirty="0" smtClean="0"/>
              <a:t>Ex. elliptical, treadmill, swimming, bike, upper body weights, lower body weights and free weights</a:t>
            </a:r>
          </a:p>
          <a:p>
            <a:r>
              <a:rPr lang="en-US" dirty="0" smtClean="0"/>
              <a:t>Used random integer program on calculator to choose 15 subjects from each gym to gather a total sample of 45 subjects</a:t>
            </a:r>
          </a:p>
          <a:p>
            <a:endParaRPr lang="en-US" dirty="0"/>
          </a:p>
        </p:txBody>
      </p:sp>
      <p:pic>
        <p:nvPicPr>
          <p:cNvPr id="5122" name="Picture 2" descr="http://www.answerfitness.com/wp-content/uploads/2008/05/planet-fitness-logo.gif"/>
          <p:cNvPicPr>
            <a:picLocks noChangeAspect="1" noChangeArrowheads="1"/>
          </p:cNvPicPr>
          <p:nvPr/>
        </p:nvPicPr>
        <p:blipFill>
          <a:blip r:embed="rId2" cstate="print"/>
          <a:srcRect/>
          <a:stretch>
            <a:fillRect/>
          </a:stretch>
        </p:blipFill>
        <p:spPr bwMode="auto">
          <a:xfrm>
            <a:off x="7467600" y="0"/>
            <a:ext cx="1676400" cy="1981200"/>
          </a:xfrm>
          <a:prstGeom prst="rect">
            <a:avLst/>
          </a:prstGeom>
          <a:noFill/>
        </p:spPr>
      </p:pic>
      <p:pic>
        <p:nvPicPr>
          <p:cNvPr id="5126" name="Picture 6" descr="http://www.health-clubs.co.uk/img/2hp-lafitness.gif"/>
          <p:cNvPicPr>
            <a:picLocks noChangeAspect="1" noChangeArrowheads="1"/>
          </p:cNvPicPr>
          <p:nvPr/>
        </p:nvPicPr>
        <p:blipFill>
          <a:blip r:embed="rId3" cstate="print"/>
          <a:srcRect/>
          <a:stretch>
            <a:fillRect/>
          </a:stretch>
        </p:blipFill>
        <p:spPr bwMode="auto">
          <a:xfrm>
            <a:off x="7543800" y="2590800"/>
            <a:ext cx="1600200" cy="2057400"/>
          </a:xfrm>
          <a:prstGeom prst="rect">
            <a:avLst/>
          </a:prstGeom>
          <a:noFill/>
        </p:spPr>
      </p:pic>
      <p:pic>
        <p:nvPicPr>
          <p:cNvPr id="5128" name="Picture 8" descr="http://profile.ak.fbcdn.net/hprofile-ak-snc4/hs172.ash2/41786_2217043895_822_n.jpg"/>
          <p:cNvPicPr>
            <a:picLocks noChangeAspect="1" noChangeArrowheads="1"/>
          </p:cNvPicPr>
          <p:nvPr/>
        </p:nvPicPr>
        <p:blipFill>
          <a:blip r:embed="rId4" cstate="print"/>
          <a:srcRect/>
          <a:stretch>
            <a:fillRect/>
          </a:stretch>
        </p:blipFill>
        <p:spPr bwMode="auto">
          <a:xfrm>
            <a:off x="7239001" y="5105400"/>
            <a:ext cx="1905000" cy="17526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Tests we used</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Chi-squared test of independence</a:t>
            </a:r>
          </a:p>
          <a:p>
            <a:pPr lvl="1"/>
            <a:r>
              <a:rPr lang="en-US" dirty="0" smtClean="0"/>
              <a:t>Gender vs. machine/weights used</a:t>
            </a:r>
          </a:p>
          <a:p>
            <a:r>
              <a:rPr lang="en-US" dirty="0" smtClean="0"/>
              <a:t>T-Test</a:t>
            </a:r>
          </a:p>
          <a:p>
            <a:pPr lvl="1"/>
            <a:r>
              <a:rPr lang="en-US" dirty="0" smtClean="0"/>
              <a:t>Age range vs. Average time spent at gym</a:t>
            </a:r>
          </a:p>
          <a:p>
            <a:r>
              <a:rPr lang="en-US" dirty="0" smtClean="0"/>
              <a:t>Chi-squared test of independence </a:t>
            </a:r>
          </a:p>
          <a:p>
            <a:pPr lvl="1"/>
            <a:r>
              <a:rPr lang="en-US" dirty="0" smtClean="0"/>
              <a:t>Age range vs. Machines used </a:t>
            </a:r>
          </a:p>
          <a:p>
            <a:pPr lvl="1">
              <a:buNone/>
            </a:pPr>
            <a:endParaRPr lang="en-US" dirty="0" smtClean="0"/>
          </a:p>
        </p:txBody>
      </p:sp>
      <p:pic>
        <p:nvPicPr>
          <p:cNvPr id="4" name="Picture 2" descr="http://www.psych.utoronto.ca/courses/c1/chap7/chapte17.gif"/>
          <p:cNvPicPr>
            <a:picLocks noChangeAspect="1" noChangeArrowheads="1"/>
          </p:cNvPicPr>
          <p:nvPr/>
        </p:nvPicPr>
        <p:blipFill>
          <a:blip r:embed="rId2" cstate="print"/>
          <a:srcRect/>
          <a:stretch>
            <a:fillRect/>
          </a:stretch>
        </p:blipFill>
        <p:spPr bwMode="auto">
          <a:xfrm>
            <a:off x="4343400" y="4876800"/>
            <a:ext cx="2911521" cy="1524000"/>
          </a:xfrm>
          <a:prstGeom prst="rect">
            <a:avLst/>
          </a:prstGeom>
          <a:noFill/>
        </p:spPr>
      </p:pic>
      <p:pic>
        <p:nvPicPr>
          <p:cNvPr id="5" name="Picture 2" descr="http://www.geography-site.co.uk/pages/skills/fieldwork/statimage/chisqu.gif"/>
          <p:cNvPicPr>
            <a:picLocks noChangeAspect="1" noChangeArrowheads="1"/>
          </p:cNvPicPr>
          <p:nvPr/>
        </p:nvPicPr>
        <p:blipFill>
          <a:blip r:embed="rId3" cstate="print"/>
          <a:srcRect b="52709"/>
          <a:stretch>
            <a:fillRect/>
          </a:stretch>
        </p:blipFill>
        <p:spPr bwMode="auto">
          <a:xfrm>
            <a:off x="381000" y="5105400"/>
            <a:ext cx="3321479" cy="12192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228600" y="1524000"/>
          <a:ext cx="5257802" cy="426720"/>
        </p:xfrm>
        <a:graphic>
          <a:graphicData uri="http://schemas.openxmlformats.org/drawingml/2006/table">
            <a:tbl>
              <a:tblPr/>
              <a:tblGrid>
                <a:gridCol w="844210"/>
                <a:gridCol w="710914"/>
                <a:gridCol w="710914"/>
                <a:gridCol w="710914"/>
                <a:gridCol w="710914"/>
                <a:gridCol w="710914"/>
                <a:gridCol w="859022"/>
              </a:tblGrid>
              <a:tr h="190500">
                <a:tc>
                  <a:txBody>
                    <a:bodyPr/>
                    <a:lstStyle/>
                    <a:p>
                      <a:pPr algn="ctr" fontAlgn="b"/>
                      <a:r>
                        <a:rPr lang="en-US" sz="1400" b="0" i="0" u="none" strike="noStrike" dirty="0" err="1">
                          <a:solidFill>
                            <a:srgbClr val="000000"/>
                          </a:solidFill>
                          <a:latin typeface="Calibri"/>
                        </a:rPr>
                        <a:t>Upperbody</a:t>
                      </a:r>
                      <a:endParaRPr lang="en-US" sz="14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Calibri"/>
                        </a:rPr>
                        <a:t>elliptical</a:t>
                      </a:r>
                    </a:p>
                  </a:txBody>
                  <a:tcPr marL="0" marR="0" marT="0" marB="0" anchor="b">
                    <a:lnL>
                      <a:noFill/>
                    </a:lnL>
                    <a:lnR>
                      <a:noFill/>
                    </a:lnR>
                    <a:lnT>
                      <a:noFill/>
                    </a:lnT>
                    <a:lnB>
                      <a:noFill/>
                    </a:lnB>
                  </a:tcPr>
                </a:tc>
                <a:tc>
                  <a:txBody>
                    <a:bodyPr/>
                    <a:lstStyle/>
                    <a:p>
                      <a:pPr algn="ctr" fontAlgn="b"/>
                      <a:r>
                        <a:rPr lang="en-US" sz="1400" b="0" i="0" u="none" strike="noStrike" dirty="0">
                          <a:solidFill>
                            <a:srgbClr val="000000"/>
                          </a:solidFill>
                          <a:latin typeface="Calibri"/>
                        </a:rPr>
                        <a:t>free</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Calibri"/>
                        </a:rPr>
                        <a:t>bike</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Calibri"/>
                        </a:rPr>
                        <a:t>swim</a:t>
                      </a:r>
                    </a:p>
                  </a:txBody>
                  <a:tcPr marL="0" marR="0" marT="0" marB="0" anchor="b">
                    <a:lnL>
                      <a:noFill/>
                    </a:lnL>
                    <a:lnR>
                      <a:noFill/>
                    </a:lnR>
                    <a:lnT>
                      <a:noFill/>
                    </a:lnT>
                    <a:lnB>
                      <a:noFill/>
                    </a:lnB>
                  </a:tcPr>
                </a:tc>
                <a:tc>
                  <a:txBody>
                    <a:bodyPr/>
                    <a:lstStyle/>
                    <a:p>
                      <a:pPr algn="ctr" fontAlgn="b"/>
                      <a:r>
                        <a:rPr lang="en-US" sz="1400" b="0" i="0" u="none" strike="noStrike" dirty="0">
                          <a:solidFill>
                            <a:srgbClr val="000000"/>
                          </a:solidFill>
                          <a:latin typeface="Calibri"/>
                        </a:rPr>
                        <a:t>treadmill</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Calibri"/>
                        </a:rPr>
                        <a:t>lower body</a:t>
                      </a:r>
                    </a:p>
                  </a:txBody>
                  <a:tcPr marL="0" marR="0" marT="0" marB="0" anchor="b">
                    <a:lnL>
                      <a:noFill/>
                    </a:lnL>
                    <a:lnR>
                      <a:noFill/>
                    </a:lnR>
                    <a:lnT>
                      <a:noFill/>
                    </a:lnT>
                    <a:lnB>
                      <a:noFill/>
                    </a:lnB>
                  </a:tcPr>
                </a:tc>
              </a:tr>
              <a:tr h="190500">
                <a:tc>
                  <a:txBody>
                    <a:bodyPr/>
                    <a:lstStyle/>
                    <a:p>
                      <a:pPr algn="ctr" fontAlgn="b"/>
                      <a:r>
                        <a:rPr lang="en-US" sz="1400" b="0" i="0" u="none" strike="noStrike">
                          <a:solidFill>
                            <a:srgbClr val="000000"/>
                          </a:solidFill>
                          <a:latin typeface="Calibri"/>
                        </a:rPr>
                        <a:t>11</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Calibri"/>
                        </a:rPr>
                        <a:t>6</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Calibri"/>
                        </a:rPr>
                        <a:t>6</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Calibri"/>
                        </a:rPr>
                        <a:t>4</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Calibri"/>
                        </a:rPr>
                        <a:t>4</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Calibri"/>
                        </a:rPr>
                        <a:t>10</a:t>
                      </a:r>
                    </a:p>
                  </a:txBody>
                  <a:tcPr marL="0" marR="0" marT="0" marB="0" anchor="b">
                    <a:lnL>
                      <a:noFill/>
                    </a:lnL>
                    <a:lnR>
                      <a:noFill/>
                    </a:lnR>
                    <a:lnT>
                      <a:noFill/>
                    </a:lnT>
                    <a:lnB>
                      <a:noFill/>
                    </a:lnB>
                  </a:tcPr>
                </a:tc>
                <a:tc>
                  <a:txBody>
                    <a:bodyPr/>
                    <a:lstStyle/>
                    <a:p>
                      <a:pPr algn="ctr" fontAlgn="b"/>
                      <a:r>
                        <a:rPr lang="en-US" sz="1400" b="0" i="0" u="none" strike="noStrike" dirty="0">
                          <a:solidFill>
                            <a:srgbClr val="000000"/>
                          </a:solidFill>
                          <a:latin typeface="Calibri"/>
                        </a:rPr>
                        <a:t>4</a:t>
                      </a:r>
                    </a:p>
                  </a:txBody>
                  <a:tcPr marL="0" marR="0" marT="0" marB="0" anchor="b">
                    <a:lnL>
                      <a:noFill/>
                    </a:lnL>
                    <a:lnR>
                      <a:noFill/>
                    </a:lnR>
                    <a:lnT>
                      <a:noFill/>
                    </a:lnT>
                    <a:lnB>
                      <a:noFill/>
                    </a:lnB>
                  </a:tcPr>
                </a:tc>
              </a:tr>
            </a:tbl>
          </a:graphicData>
        </a:graphic>
      </p:graphicFrame>
      <p:graphicFrame>
        <p:nvGraphicFramePr>
          <p:cNvPr id="6" name="Chart 5"/>
          <p:cNvGraphicFramePr/>
          <p:nvPr/>
        </p:nvGraphicFramePr>
        <p:xfrm>
          <a:off x="2362200" y="2057400"/>
          <a:ext cx="5334000"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a:xfrm>
            <a:off x="457200" y="152400"/>
            <a:ext cx="7239000" cy="1143000"/>
          </a:xfrm>
        </p:spPr>
        <p:txBody>
          <a:bodyPr/>
          <a:lstStyle/>
          <a:p>
            <a:r>
              <a:rPr lang="en-US" dirty="0" smtClean="0"/>
              <a:t>Exploratory data</a:t>
            </a:r>
            <a:endParaRPr lang="en-US" dirty="0"/>
          </a:p>
        </p:txBody>
      </p:sp>
      <p:sp>
        <p:nvSpPr>
          <p:cNvPr id="9" name="TextBox 8"/>
          <p:cNvSpPr txBox="1"/>
          <p:nvPr/>
        </p:nvSpPr>
        <p:spPr>
          <a:xfrm>
            <a:off x="228600" y="5410200"/>
            <a:ext cx="2895600" cy="923330"/>
          </a:xfrm>
          <a:prstGeom prst="rect">
            <a:avLst/>
          </a:prstGeom>
          <a:noFill/>
        </p:spPr>
        <p:txBody>
          <a:bodyPr wrap="square" rtlCol="0">
            <a:spAutoFit/>
          </a:bodyPr>
          <a:lstStyle/>
          <a:p>
            <a:r>
              <a:rPr lang="en-US" dirty="0" smtClean="0"/>
              <a:t>Percentages of people who used what machine/weights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304800" y="1600200"/>
            <a:ext cx="5334000" cy="3657600"/>
          </a:xfrm>
          <a:prstGeom prst="rect">
            <a:avLst/>
          </a:prstGeom>
          <a:noFill/>
          <a:ln w="9525">
            <a:noFill/>
            <a:miter lim="800000"/>
            <a:headEnd/>
            <a:tailEnd/>
          </a:ln>
        </p:spPr>
      </p:pic>
      <p:graphicFrame>
        <p:nvGraphicFramePr>
          <p:cNvPr id="3" name="Chart 2"/>
          <p:cNvGraphicFramePr/>
          <p:nvPr/>
        </p:nvGraphicFramePr>
        <p:xfrm>
          <a:off x="3962400" y="3581400"/>
          <a:ext cx="5638800" cy="3505200"/>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6"/>
          <p:cNvSpPr txBox="1">
            <a:spLocks/>
          </p:cNvSpPr>
          <p:nvPr/>
        </p:nvSpPr>
        <p:spPr>
          <a:xfrm>
            <a:off x="457200" y="381000"/>
            <a:ext cx="7239000" cy="11430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800" b="1" i="0" u="none" strike="noStrike" kern="1200" cap="all" spc="0" normalizeH="0" baseline="0" noProof="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Exploratory data</a:t>
            </a:r>
            <a:endParaRPr kumimoji="0" lang="en-US"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sp>
        <p:nvSpPr>
          <p:cNvPr id="6" name="TextBox 5"/>
          <p:cNvSpPr txBox="1"/>
          <p:nvPr/>
        </p:nvSpPr>
        <p:spPr>
          <a:xfrm>
            <a:off x="1295400" y="1447800"/>
            <a:ext cx="3124200" cy="369332"/>
          </a:xfrm>
          <a:prstGeom prst="rect">
            <a:avLst/>
          </a:prstGeom>
          <a:noFill/>
        </p:spPr>
        <p:txBody>
          <a:bodyPr wrap="square" rtlCol="0">
            <a:spAutoFit/>
          </a:bodyPr>
          <a:lstStyle/>
          <a:p>
            <a:r>
              <a:rPr lang="en-US" dirty="0" smtClean="0"/>
              <a:t>Time spent at each gym</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680</TotalTime>
  <Words>1098</Words>
  <Application>Microsoft Office PowerPoint</Application>
  <PresentationFormat>On-screen Show (4:3)</PresentationFormat>
  <Paragraphs>178</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Opulent</vt:lpstr>
      <vt:lpstr>Final Stat Project  Working Out and Gyms</vt:lpstr>
      <vt:lpstr>Summary of topic</vt:lpstr>
      <vt:lpstr>History of Gyms</vt:lpstr>
      <vt:lpstr>History of gyms Cont.</vt:lpstr>
      <vt:lpstr>History of exercise</vt:lpstr>
      <vt:lpstr>Procedure-data collection</vt:lpstr>
      <vt:lpstr>Tests we used</vt:lpstr>
      <vt:lpstr>Exploratory data</vt:lpstr>
      <vt:lpstr>Slide 9</vt:lpstr>
      <vt:lpstr>Exploratory data</vt:lpstr>
      <vt:lpstr>Chi-squared Conditions</vt:lpstr>
      <vt:lpstr>Gender vs. Machines/Weights Used Chi-Square Independence Test  </vt:lpstr>
      <vt:lpstr>Chi-squared test of independence</vt:lpstr>
      <vt:lpstr>Slide 14</vt:lpstr>
      <vt:lpstr>T-Test Conditions</vt:lpstr>
      <vt:lpstr>T-test age of gym members vs. time spent at gym</vt:lpstr>
      <vt:lpstr>T-Test</vt:lpstr>
      <vt:lpstr>T- interval</vt:lpstr>
      <vt:lpstr>Chi-squared Conditions</vt:lpstr>
      <vt:lpstr>Age vs. machine Chi-squared test- Association</vt:lpstr>
      <vt:lpstr>Slide 21</vt:lpstr>
      <vt:lpstr>Bias/Error</vt:lpstr>
      <vt:lpstr>Personal opinion/conclusion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DeCesare.V462</dc:creator>
  <cp:lastModifiedBy>Tori</cp:lastModifiedBy>
  <cp:revision>73</cp:revision>
  <dcterms:created xsi:type="dcterms:W3CDTF">2011-01-06T17:03:29Z</dcterms:created>
  <dcterms:modified xsi:type="dcterms:W3CDTF">2011-01-09T21:12:32Z</dcterms:modified>
</cp:coreProperties>
</file>